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Aileron" panose="020B0604020202020204" charset="0"/>
      <p:regular r:id="rId11"/>
    </p:embeddedFont>
    <p:embeddedFont>
      <p:font typeface="Aileron Bold" panose="020B0604020202020204" charset="0"/>
      <p:regular r:id="rId12"/>
    </p:embeddedFont>
    <p:embeddedFont>
      <p:font typeface="Aileron Ultra-Bold" panose="020B0604020202020204" charset="0"/>
      <p:regular r:id="rId13"/>
    </p:embeddedFont>
    <p:embeddedFont>
      <p:font typeface="Calibri" panose="020F0502020204030204" pitchFamily="34" charset="0"/>
      <p:regular r:id="rId14"/>
      <p:bold r:id="rId15"/>
      <p:italic r:id="rId16"/>
      <p:boldItalic r:id="rId17"/>
    </p:embeddedFont>
    <p:embeddedFont>
      <p:font typeface="Lato" panose="020F0502020204030203" pitchFamily="34" charset="0"/>
      <p:regular r:id="rId18"/>
      <p:bold r:id="rId19"/>
      <p:italic r:id="rId20"/>
      <p:boldItalic r:id="rId21"/>
    </p:embeddedFont>
    <p:embeddedFont>
      <p:font typeface="Lato Bold" panose="020F0502020204030203" pitchFamily="34" charset="0"/>
      <p:regular r:id="rId22"/>
      <p:bold r:id="rId23"/>
    </p:embeddedFont>
    <p:embeddedFont>
      <p:font typeface="Lato Italics"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3792" autoAdjust="0"/>
  </p:normalViewPr>
  <p:slideViewPr>
    <p:cSldViewPr>
      <p:cViewPr varScale="1">
        <p:scale>
          <a:sx n="45" d="100"/>
          <a:sy n="45" d="100"/>
        </p:scale>
        <p:origin x="62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08.11.2023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‘Living Well Smokefree’ (LWSF) service is commissioned by North Yorkshire Council to reduce smoking prevalence across the region.</a:t>
            </a:r>
          </a:p>
          <a:p>
            <a:endParaRPr lang="en-US" dirty="0"/>
          </a:p>
          <a:p>
            <a:r>
              <a:rPr lang="en-US" dirty="0"/>
              <a:t>To operate during the COVID-19 pandemic, the LWSF service moved from primarily face-to-face provision to predominantly remote delivery. Anecdotally, the LWSF service reported remote delivery as having benefits for both staff and service users (e.g., increased convenience and accessibility), as well as challenges (e.g., difficulty in recording CO-validated quits) and concerns (e.g., digital inequalities reducing engagement for some populations).</a:t>
            </a:r>
          </a:p>
          <a:p>
            <a:endParaRPr lang="en-US" dirty="0"/>
          </a:p>
          <a:p>
            <a:endParaRPr lang="en-US" dirty="0"/>
          </a:p>
          <a:p>
            <a:r>
              <a:rPr lang="en-US" dirty="0"/>
              <a:t>As COVID-19 restrictions eased, to retain the benefits of remote delivery whilst addressing the possible disadvantages, the LWSF provider and commissioners developed a ‘hybrid’ approach. This hybrid approach included three service delivery modalities:</a:t>
            </a:r>
          </a:p>
          <a:p>
            <a:endParaRPr lang="en-US" dirty="0"/>
          </a:p>
          <a:p>
            <a:r>
              <a:rPr lang="en-US" dirty="0"/>
              <a:t>- ‘Face-to-face’ where stop-smoking support is offered face-to-face.</a:t>
            </a:r>
          </a:p>
          <a:p>
            <a:r>
              <a:rPr lang="en-US" dirty="0"/>
              <a:t>- ‘Remote’ where stop-smoking support is offered via voice/video calls.</a:t>
            </a:r>
          </a:p>
          <a:p>
            <a:r>
              <a:rPr lang="en-US" dirty="0"/>
              <a:t>- ‘Blended’ where stop smoking support is offered via a combination of face-to-face and remote approaches.</a:t>
            </a:r>
          </a:p>
          <a:p>
            <a:endParaRPr lang="en-US" dirty="0"/>
          </a:p>
          <a:p>
            <a:r>
              <a:rPr lang="en-US" dirty="0"/>
              <a:t>PHIRST Fusion has been working in partnership with the LWSF service to evaluate the hybrid approach, with the aim of informing future service adaptations. </a:t>
            </a:r>
          </a:p>
          <a:p>
            <a:endParaRPr lang="en-US" dirty="0"/>
          </a:p>
          <a:p>
            <a:endParaRPr lang="en-US" dirty="0"/>
          </a:p>
          <a:p>
            <a:endParaRPr lang="en-US" dirty="0"/>
          </a:p>
          <a:p>
            <a:r>
              <a:rPr lang="en-US" dirty="0"/>
              <a:t>The evaluation employs a mixed-methods approach. Interviews and focus groups were used to collect primary qualitative data exploring service staff and service users’ perspectives and experiences of the hybrid LWSF service, and existing quantitative data were used to explore service monitoring and outcome measures. To help shape and inform stop-smoking service delivery, our evaluation has been exploring if a hybrid approach is an acceptable delivery model to service users and service staff, if it is helping different groups of people access and engage in stop-smoking services, and if it is equitable and provides value-for-money.</a:t>
            </a:r>
          </a:p>
          <a:p>
            <a:endParaRPr lang="en-US" dirty="0"/>
          </a:p>
          <a:p>
            <a:endParaRPr lang="en-US" dirty="0"/>
          </a:p>
          <a:p>
            <a:r>
              <a:rPr lang="en-US" dirty="0"/>
              <a:t>--</a:t>
            </a:r>
          </a:p>
          <a:p>
            <a:endParaRPr lang="en-US" dirty="0"/>
          </a:p>
          <a:p>
            <a:r>
              <a:rPr lang="en-US" dirty="0"/>
              <a:t>The focus groups and interviews looked at perceptions and experiences of the hybrid LWSF service. It is important to note that the majority of service users who contributed to the evaluation were undertaking or had nearly completed their treatment, which means that the findings reflect the perspectives of people engaged or engaging in the service. The participants in the evaluation, by virtue of being people who actively engaged with the service, could have had more positive experiences of the service and different perspectives on the factors that contribute to engagement with the service than people who did not engage with the service. </a:t>
            </a:r>
          </a:p>
          <a:p>
            <a:endParaRPr lang="en-US" dirty="0"/>
          </a:p>
          <a:p>
            <a:r>
              <a:rPr lang="en-US" dirty="0"/>
              <a:t>The LWSF service routinely monitors service usage and quitting outcomes in terms of 4-week quits. This allows monitoring of differences in usage and outcomes by priority client groups, geographic areas and source of referral. The service extended this monitoring to include variation by the three modalities of contact with the service. Preliminary data on service usage and outcomes were used to </a:t>
            </a:r>
            <a:r>
              <a:rPr lang="en-US" dirty="0" err="1"/>
              <a:t>contextualise</a:t>
            </a:r>
            <a:r>
              <a:rPr lang="en-US" dirty="0"/>
              <a:t> the findings from the focus groups and interviews. In addition, an estimate of the additional cost of providing a face-to-face option (in terms of the costs of hiring rooms for face-to-face clinics and the costs of stop-smoking advisor travel and parking) was used to calculate the value-for-money of adding a face-to-face option in terms of the additional cost per 4-week quit achieved through the face-to-face or blended modalities. This value-for-money calculation was used to </a:t>
            </a:r>
            <a:r>
              <a:rPr lang="en-US" dirty="0" err="1"/>
              <a:t>contextualise</a:t>
            </a:r>
            <a:r>
              <a:rPr lang="en-US" dirty="0"/>
              <a:t> the findings from interview discussions with the service managers on the factors that would affect maintenance of the hybrid service.</a:t>
            </a:r>
          </a:p>
          <a:p>
            <a:endParaRPr lang="en-US" dirty="0"/>
          </a:p>
          <a:p>
            <a:r>
              <a:rPr lang="en-US" dirty="0"/>
              <a:t>This brief report </a:t>
            </a:r>
            <a:r>
              <a:rPr lang="en-US" dirty="0" err="1"/>
              <a:t>summarises</a:t>
            </a:r>
            <a:r>
              <a:rPr lang="en-US" dirty="0"/>
              <a:t> findings on data collected during the period of evaluation, between September 2022 and March 2023.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a:p>
            <a:endParaRPr lang="en-US"/>
          </a:p>
          <a:p>
            <a:r>
              <a:rPr lang="en-US"/>
              <a:t>The offering of remote provision was seen to provide accessibility and convenience for engaging in stop-smoking support. </a:t>
            </a:r>
          </a:p>
          <a:p>
            <a:r>
              <a:rPr lang="en-US"/>
              <a:t>Remote provision was noted as removing engagement barriers through greater accessibility for those who were excluded, unable or struggling to attend face-to-face appointments during service opening times.</a:t>
            </a:r>
          </a:p>
          <a:p>
            <a:endParaRPr lang="en-US"/>
          </a:p>
          <a:p>
            <a:r>
              <a:rPr lang="en-US"/>
              <a:t>2</a:t>
            </a:r>
          </a:p>
          <a:p>
            <a:endParaRPr lang="en-US"/>
          </a:p>
          <a:p>
            <a:r>
              <a:rPr lang="en-US"/>
              <a:t>There was a general preference for remote over face-to-face provision by service users and staff, with over 90% of service users who accessed the service selecting remote support (Table 1). For those who set a quit date, phone support was found to have similar, but slightly higher, 4-week quit outcomes compared to face-to-face support - 76% (279 quits out of 367 quit dates set) vs 73.9% (17 quits out of 23 quit dates set), but lower than blended - 87.5% (7 quits out of 8 quit dates set). However, the early stage of hybrid service implementation, and the low sample sizes on which these comparisons are based, mean that there is too much uncertainty to be able to draw conclusions about differences in quitting outcomes among contact modalities (Table 1).</a:t>
            </a:r>
          </a:p>
          <a:p>
            <a:endParaRPr lang="en-US"/>
          </a:p>
          <a:p>
            <a:r>
              <a:rPr lang="en-US"/>
              <a:t>There was still a perceived need and want for face-to-face options from some service users, as it was seen to provide benefits and motivations which supports service engagement. There was also a general perception that a variety of options should be offered to increase choice (even if there was no desire to use these).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Phone support was predominantly used by pregnant women (98%, vs 0% face-to-face and 2% blended support), people with mental health conditions (93%, vs 5% face-to-face and 2% blended support) and people with long-term physical health conditions (91%, vs 5% face-to-face and 4% blended support)</a:t>
            </a:r>
          </a:p>
          <a:p>
            <a:endParaRPr lang="en-US"/>
          </a:p>
          <a:p>
            <a:endParaRPr lang="en-US"/>
          </a:p>
          <a:p>
            <a:r>
              <a:rPr lang="en-US"/>
              <a:t>-</a:t>
            </a:r>
          </a:p>
          <a:p>
            <a:endParaRPr lang="en-US"/>
          </a:p>
          <a:p>
            <a:r>
              <a:rPr lang="en-US"/>
              <a:t>For those who set a quit date, there were similar 4-week quit outcomes for pregnant women (76%), people with mental health conditions (73%) and people with long-term physical health conditions (75%). There were some slight variations in quit outcomes between the different pathways for different priority groups (see Table 2). For example, face-to-face support (86%) appeared to have greater 4-week quit outcomes than phone support (73%) for people with mental health conditions. However, again, the early stage of implementation of the hybrid service and the low sample sizes in some categories must be appreciated as leading to high uncertainty in the comparisons among groups. Continued data collection is needed to more accurately assess the relative benefits of the different support pathways for priority groups.</a:t>
            </a:r>
          </a:p>
          <a:p>
            <a:endParaRPr lang="en-US"/>
          </a:p>
          <a:p>
            <a:endParaRPr lang="en-US"/>
          </a:p>
          <a:p>
            <a:r>
              <a:rPr lang="en-US"/>
              <a:t>From our interviews, we found that service users who were classed as within one of the service’s priority groups had varied perspectives on which support pathways were most suitable and beneficial for them. Some perceived the privacy and protections that remote provision offers (avoidance of stigma or anxiety by not having to attend clinics in person) as important in engagement and openness, whilst others valued the personal contact and greater interpersonal interactions that in-person support offered.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a:p>
            <a:endParaRPr lang="en-US"/>
          </a:p>
          <a:p>
            <a:r>
              <a:rPr lang="en-US"/>
              <a:t>For some service users, remote support was noted as providing a level of comfort, privacy and partial anonymity when participating in support.</a:t>
            </a:r>
          </a:p>
          <a:p>
            <a:endParaRPr lang="en-US"/>
          </a:p>
          <a:p>
            <a:r>
              <a:rPr lang="en-US"/>
              <a:t>The perceived protections that remote provision offers acted to reduce potential stigmas (e.g., around smoking during pregnancy) and anxieties (e.g., having to attend clinics in person for people with mental health issues), and was noted as important in facilitating engagement and openness during appointments.</a:t>
            </a:r>
          </a:p>
          <a:p>
            <a:endParaRPr lang="en-US"/>
          </a:p>
          <a:p>
            <a:r>
              <a:rPr lang="en-US"/>
              <a:t>2</a:t>
            </a:r>
          </a:p>
          <a:p>
            <a:r>
              <a:rPr lang="en-US"/>
              <a:t>Due to the nature of remote provision preventing CO monitoring in person, service staff can be dependent on service users' honesty around self-reported smoking quits during remote support. The lack of CO monitoring was commented on by staff as potentially reducing service user accountability, and by some service users as removing motivation and a tangible measure of success.</a:t>
            </a:r>
          </a:p>
          <a:p>
            <a:endParaRPr lang="en-US"/>
          </a:p>
          <a:p>
            <a:r>
              <a:rPr lang="en-US"/>
              <a:t>Greater advertising of the offer and benefits of CO monitoring to all service users may encourage attendance at face-to-face clinics for CO checks, and may provide additional motivations for service users. </a:t>
            </a:r>
          </a:p>
          <a:p>
            <a:endParaRPr lang="en-US"/>
          </a:p>
          <a:p>
            <a:r>
              <a:rPr lang="en-US"/>
              <a:t>3</a:t>
            </a:r>
          </a:p>
          <a:p>
            <a:endParaRPr lang="en-US"/>
          </a:p>
          <a:p>
            <a:r>
              <a:rPr lang="en-US"/>
              <a:t>Some staff and service users suggested it was easier and quicker to develop rapport face-to-face, due to the ‘personal connection’ such sessions provided. Further, there was a suggestion from some staff that for some service users, remote provision can result in less engagement with sessions due to remote support not permitting focus and attention. However, generally, remote provision was noted as facilitating engagement, and permitting the development of effective relationships with service users/advisors.</a:t>
            </a:r>
          </a:p>
          <a:p>
            <a:endParaRPr lang="en-US"/>
          </a:p>
          <a:p>
            <a:r>
              <a:rPr lang="en-US"/>
              <a:t>There were examples of where an initial or early use of a face-to-face session was noted to have had potential benefits in terms of relationship building and engagement for remote sessions. Therefore, having an initial (or ongoing) in-person meeting may be beneficial in terms of rapport building for some. Further, initial or ongoing in-person meetings may also provide an opportunity to collect and monitor CO levels. This could be done as part of a blended approach with face-to-face sessions for CO monitoring at key points (e.g., initial, 4-week, final appointments) in between remote sessions.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a:t>
            </a:r>
          </a:p>
          <a:p>
            <a:endParaRPr lang="en-US"/>
          </a:p>
          <a:p>
            <a:r>
              <a:rPr lang="en-US"/>
              <a:t>A flexible hybrid service was described as accommodating and permitting stop-smoking support to fit into people’s personal and work lives.</a:t>
            </a:r>
          </a:p>
          <a:p>
            <a:endParaRPr lang="en-US"/>
          </a:p>
          <a:p>
            <a:r>
              <a:rPr lang="en-US"/>
              <a:t>The ability to offer, and rearrange to remote appointments was noted as enabling service contact and the continuation of support, especially for those receiving face-to-face provision who could not attend an appointment. This availability and offering of remote support to all service users was noted as reducing the opportunity for missing appointments, which is particularly important in light of the benefit that attending regular sessions has for service engagement. </a:t>
            </a:r>
          </a:p>
          <a:p>
            <a:endParaRPr lang="en-US"/>
          </a:p>
          <a:p>
            <a:endParaRPr lang="en-US"/>
          </a:p>
          <a:p>
            <a:r>
              <a:rPr lang="en-US"/>
              <a:t>2</a:t>
            </a:r>
          </a:p>
          <a:p>
            <a:endParaRPr lang="en-US"/>
          </a:p>
          <a:p>
            <a:r>
              <a:rPr lang="en-US"/>
              <a:t>The perception and experience of non-judgmental supportive relationships from service staff were noted as crucial in engagement and rapport building for service users. It appeared that the skills of staff to develop relationships, and the levels of care, compassion and personalised support they provided helped engagement irrespective of the modality of support. </a:t>
            </a:r>
          </a:p>
          <a:p>
            <a:r>
              <a:rPr lang="en-US"/>
              <a:t>Therefore, services should ensure staff have the time, abilities and skills to provide flexible, non-judgmental and personalised care and support to service users, as this was crucial in engagement. </a:t>
            </a:r>
          </a:p>
          <a:p>
            <a:endParaRPr lang="en-US"/>
          </a:p>
          <a:p>
            <a:endParaRPr lang="en-US"/>
          </a:p>
          <a:p>
            <a:r>
              <a:rPr lang="en-US"/>
              <a:t>3</a:t>
            </a:r>
          </a:p>
          <a:p>
            <a:r>
              <a:rPr lang="en-US"/>
              <a:t>What was consistently clear was that each service user was different, and thus required different support and approaches to meet individual needs and preferences. Having the ability to choose the type of provision and support received was greatly valued by service users. This choice was discussed as an important aspect of engagement and greatly contributed to perceived service satisfaction.</a:t>
            </a:r>
          </a:p>
          <a:p>
            <a:endParaRPr lang="en-US"/>
          </a:p>
          <a:p>
            <a:r>
              <a:rPr lang="en-US"/>
              <a:t>The initial conversation between service staff and service users is key in the selection and understanding of the support options available. Staff highlighting flexibility between the different support options may have benefits in terms of maintaining engagement and contact with service users.</a:t>
            </a:r>
          </a:p>
          <a:p>
            <a:endParaRPr lang="en-US"/>
          </a:p>
          <a:p>
            <a:r>
              <a:rPr lang="en-US"/>
              <a:t>More flexible and proactive ways were noted as being needed to engage the current smoking population, and a hybrid approach which offered flexibility, and a selection of support which met individual needs and which fitted into personal and work schedules was noted as helping overcome engagement barriers. </a:t>
            </a:r>
          </a:p>
          <a:p>
            <a:endParaRPr lang="en-US"/>
          </a:p>
          <a:p>
            <a:endParaRPr lang="en-US"/>
          </a:p>
          <a:p>
            <a:r>
              <a:rPr lang="en-US"/>
              <a:t>Choice around provision should therefore be offered to all service users, but each person's individual circumstances and needs must be considered, as remote/face-to-face/blended support options may be more or less suitable for some. Services should work with service users to collaboratively select the most suitable support.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a:p>
            <a:endParaRPr lang="en-US"/>
          </a:p>
          <a:p>
            <a:r>
              <a:rPr lang="en-US"/>
              <a:t>For service staff, remote provision was suggested to be a much more efficient use of time, compared to purely face-to-face provision, in terms of the number of client contacts possible. Thus, offering more remote than face-to-face appointments can increase capacity for greater client contacts. However, increased efficiency in client contact was noted as resulting in increased caseloads and associated challenges. As staff roles were often discussed as going beyond smoking support to providing general social, physical and mental health support, increased caseloads could bring more issues for staff to manage.</a:t>
            </a:r>
          </a:p>
          <a:p>
            <a:endParaRPr lang="en-US"/>
          </a:p>
          <a:p>
            <a:r>
              <a:rPr lang="en-US"/>
              <a:t>The ‘continual and consecutive’ nature of phone support sessions, and the formal and informal team support missed during remote working, were discussed as issues for some staff. Regular support and supervision for staff offering remote support should be offered. </a:t>
            </a:r>
          </a:p>
          <a:p>
            <a:endParaRPr lang="en-US"/>
          </a:p>
          <a:p>
            <a:endParaRPr lang="en-US"/>
          </a:p>
          <a:p>
            <a:r>
              <a:rPr lang="en-US"/>
              <a:t>2</a:t>
            </a:r>
          </a:p>
          <a:p>
            <a:endParaRPr lang="en-US"/>
          </a:p>
          <a:p>
            <a:r>
              <a:rPr lang="en-US"/>
              <a:t>Providing face-to-face support in the period September 2022 to February 2023 was estimated to cost £692 (based on room hire costs, and staff travel and access to rooms but excluding the costs of staff time, CO monitoring, or other service running costs that are shared among modalities). Using average referral and quitting outcome data for this period, a cost per 4-week quit of £175 can be estimated, which divides the additional cost of the face-to-face offering by the number of quits achieved through the face-to-face or blended modalities.</a:t>
            </a:r>
          </a:p>
          <a:p>
            <a:endParaRPr lang="en-US"/>
          </a:p>
          <a:p>
            <a:r>
              <a:rPr lang="en-US"/>
              <a:t>Such costs need to be weighed against the benefits of offering service users choice on the mode of provision they receive and the number of people choosing some form of face-to-face provision. Ongoing data collection and monitoring of face-to-face uptake and use are important to manage service capacity and support decisions that maximise value-for-money from the face-to-face offering. </a:t>
            </a:r>
          </a:p>
          <a:p>
            <a:endParaRPr lang="en-US"/>
          </a:p>
          <a:p>
            <a:endParaRPr lang="en-US"/>
          </a:p>
          <a:p>
            <a:r>
              <a:rPr lang="en-US"/>
              <a:t>3</a:t>
            </a:r>
          </a:p>
          <a:p>
            <a:endParaRPr lang="en-US"/>
          </a:p>
          <a:p>
            <a:r>
              <a:rPr lang="en-US"/>
              <a:t>Implementing a hybrid approach was seen to produce a trade-off between the ‘quantity vs quality’ of quits that could be achieved. For example, achieving more ‘quality’ CO-validated quits through face-to-face contact was seen as balanced against the ‘quantity’ of quits that could be achieved through ‘more efficient’ remote provision.</a:t>
            </a:r>
          </a:p>
          <a:p>
            <a:endParaRPr lang="en-US"/>
          </a:p>
          <a:p>
            <a:r>
              <a:rPr lang="en-US"/>
              <a:t>Services should consider such ‘trade-offs’ and potential changes in national and local priorities and targets (e.g., around achieving a specific percentage of CO-validated quits), and how this could influence their service offerings (e.g., the proportion of face-to-face or remote provision they offer, the use and costs of remote CO monitors). Thus, services should ensure they are prepared and able (e.g., in terms of logistics, capacity and costs) to alter their provision in response to any required changes.</a:t>
            </a:r>
          </a:p>
          <a:p>
            <a:endParaRPr lang="en-US"/>
          </a:p>
          <a:p>
            <a:endParaRPr lang="en-US"/>
          </a:p>
          <a:p>
            <a:r>
              <a:rPr lang="en-US"/>
              <a:t>4</a:t>
            </a:r>
          </a:p>
          <a:p>
            <a:endParaRPr lang="en-US"/>
          </a:p>
          <a:p>
            <a:r>
              <a:rPr lang="en-US"/>
              <a:t>There was a suggestion from service users for better service information to be available, advertised and disseminated, particularly around the hybrid offering and choice around treatment options, as many service users reported initially not being aware of these. This was discussed by both service users referred in from external agencies and from those who self-referred. Better awareness of such information was noted to be important in promoting confidence and reducing anxiety during the referral process.</a:t>
            </a:r>
          </a:p>
          <a:p>
            <a:endParaRPr lang="en-US"/>
          </a:p>
          <a:p>
            <a:r>
              <a:rPr lang="en-US"/>
              <a:t>Ensuring that accurate knowledge of services and the support they offer (e.g., abilities to receive support in-person/remotely, the types of treatments available), is accessible and available to potential service users is important and may promote service uptake.</a:t>
            </a:r>
          </a:p>
          <a:p>
            <a:endParaRPr lang="en-US"/>
          </a:p>
          <a:p>
            <a:r>
              <a:rPr lang="en-US"/>
              <a:t>5</a:t>
            </a:r>
          </a:p>
          <a:p>
            <a:endParaRPr lang="en-US"/>
          </a:p>
          <a:p>
            <a:endParaRPr lang="en-US"/>
          </a:p>
          <a:p>
            <a:r>
              <a:rPr lang="en-US"/>
              <a:t>Long-term data around the number of people engaging with the service and achieving 4-week quits through the different pathways (remote, face-to-face, blended) is needed to see if there are specific populations which are benefiting from particular pathways.</a:t>
            </a:r>
          </a:p>
          <a:p>
            <a:endParaRPr lang="en-US"/>
          </a:p>
          <a:p>
            <a:r>
              <a:rPr lang="en-US"/>
              <a:t>It is important for services and service staff to accurately record service user pathway selection at the initial consultation, and update this during their subsequent engagement with the service (noting how service user engagement might differ from their initial pathway selection, i.e., moving from face-to-face to remote support). This will help in monitoring and the planning of service capacity (e.g., to ensure sufficient face-to-face appointments are available in specific areas).</a:t>
            </a:r>
          </a:p>
          <a:p>
            <a:endParaRPr lang="en-US"/>
          </a:p>
          <a:p>
            <a:r>
              <a:rPr lang="en-US"/>
              <a:t>A longer period of data collection could be used to inform future adaptations to service delivery, including the design and promotion of different pathways for different service users. For example, if the data shows better outcomes of face-to-face contact for certain priority groups but few people selecting this option, then the service might consider how to increase engagement.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4.xml"/><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18" Type="http://schemas.openxmlformats.org/officeDocument/2006/relationships/image" Target="../media/image51.sv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0.png"/><Relationship Id="rId2" Type="http://schemas.openxmlformats.org/officeDocument/2006/relationships/notesSlide" Target="../notesSlides/notesSlide6.xml"/><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svg"/><Relationship Id="rId19" Type="http://schemas.openxmlformats.org/officeDocument/2006/relationships/image" Target="../media/image52.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 Id="rId22" Type="http://schemas.openxmlformats.org/officeDocument/2006/relationships/image" Target="../media/image55.svg"/></Relationships>
</file>

<file path=ppt/slides/_rels/slide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2730188" cy="2337054"/>
          </a:xfrm>
          <a:prstGeom prst="rect">
            <a:avLst/>
          </a:prstGeom>
          <a:solidFill>
            <a:srgbClr val="3EDAD8"/>
          </a:solidFill>
        </p:spPr>
      </p:sp>
      <p:sp>
        <p:nvSpPr>
          <p:cNvPr id="3" name="AutoShape 3"/>
          <p:cNvSpPr/>
          <p:nvPr/>
        </p:nvSpPr>
        <p:spPr>
          <a:xfrm>
            <a:off x="16525617" y="9026038"/>
            <a:ext cx="733683" cy="232262"/>
          </a:xfrm>
          <a:prstGeom prst="rect">
            <a:avLst/>
          </a:prstGeom>
          <a:solidFill>
            <a:srgbClr val="3EDAD8"/>
          </a:solidFill>
        </p:spPr>
      </p:sp>
      <p:sp>
        <p:nvSpPr>
          <p:cNvPr id="4" name="Freeform 4"/>
          <p:cNvSpPr/>
          <p:nvPr/>
        </p:nvSpPr>
        <p:spPr>
          <a:xfrm>
            <a:off x="2730188" y="0"/>
            <a:ext cx="4873604" cy="10287000"/>
          </a:xfrm>
          <a:custGeom>
            <a:avLst/>
            <a:gdLst/>
            <a:ahLst/>
            <a:cxnLst/>
            <a:rect l="l" t="t" r="r" b="b"/>
            <a:pathLst>
              <a:path w="4873604" h="10287000">
                <a:moveTo>
                  <a:pt x="0" y="0"/>
                </a:moveTo>
                <a:lnTo>
                  <a:pt x="4873604" y="0"/>
                </a:lnTo>
                <a:lnTo>
                  <a:pt x="4873604" y="10287000"/>
                </a:lnTo>
                <a:lnTo>
                  <a:pt x="0" y="10287000"/>
                </a:lnTo>
                <a:lnTo>
                  <a:pt x="0" y="0"/>
                </a:lnTo>
                <a:close/>
              </a:path>
            </a:pathLst>
          </a:custGeom>
          <a:blipFill>
            <a:blip r:embed="rId2"/>
            <a:stretch>
              <a:fillRect l="-76217" r="-140395"/>
            </a:stretch>
          </a:blipFill>
        </p:spPr>
      </p:sp>
      <p:sp>
        <p:nvSpPr>
          <p:cNvPr id="5" name="TextBox 5"/>
          <p:cNvSpPr txBox="1"/>
          <p:nvPr/>
        </p:nvSpPr>
        <p:spPr>
          <a:xfrm>
            <a:off x="8305839" y="1736684"/>
            <a:ext cx="9610659" cy="6504487"/>
          </a:xfrm>
          <a:prstGeom prst="rect">
            <a:avLst/>
          </a:prstGeom>
        </p:spPr>
        <p:txBody>
          <a:bodyPr lIns="0" tIns="0" rIns="0" bIns="0" rtlCol="0" anchor="t">
            <a:spAutoFit/>
          </a:bodyPr>
          <a:lstStyle/>
          <a:p>
            <a:pPr>
              <a:lnSpc>
                <a:spcPts val="7779"/>
              </a:lnSpc>
            </a:pPr>
            <a:r>
              <a:rPr lang="en-US" sz="8103" dirty="0">
                <a:solidFill>
                  <a:srgbClr val="191919"/>
                </a:solidFill>
                <a:latin typeface="Aileron Ultra-Bold"/>
              </a:rPr>
              <a:t>Evaluation of the North Yorkshire Living Well Smokefree Service</a:t>
            </a:r>
          </a:p>
          <a:p>
            <a:pPr>
              <a:lnSpc>
                <a:spcPts val="7779"/>
              </a:lnSpc>
            </a:pPr>
            <a:endParaRPr lang="en-US" sz="8103" dirty="0">
              <a:solidFill>
                <a:srgbClr val="191919"/>
              </a:solidFill>
              <a:latin typeface="Aileron Ultra-Bold"/>
            </a:endParaRPr>
          </a:p>
          <a:p>
            <a:pPr>
              <a:lnSpc>
                <a:spcPts val="4262"/>
              </a:lnSpc>
            </a:pPr>
            <a:r>
              <a:rPr lang="en-US" sz="4440">
                <a:solidFill>
                  <a:srgbClr val="191919"/>
                </a:solidFill>
                <a:latin typeface="Aileron Ultra-Bold"/>
              </a:rPr>
              <a:t> Summary of key findings </a:t>
            </a:r>
          </a:p>
          <a:p>
            <a:pPr>
              <a:lnSpc>
                <a:spcPts val="7779"/>
              </a:lnSpc>
            </a:pPr>
            <a:endParaRPr lang="en-US" sz="4440">
              <a:solidFill>
                <a:srgbClr val="191919"/>
              </a:solidFill>
              <a:latin typeface="Aileron Ultra-Bold"/>
            </a:endParaRPr>
          </a:p>
        </p:txBody>
      </p:sp>
      <p:sp>
        <p:nvSpPr>
          <p:cNvPr id="6" name="TextBox 5">
            <a:extLst>
              <a:ext uri="{FF2B5EF4-FFF2-40B4-BE49-F238E27FC236}">
                <a16:creationId xmlns:a16="http://schemas.microsoft.com/office/drawing/2014/main" id="{5A6F084E-371F-30B5-2B18-8593651A125F}"/>
              </a:ext>
            </a:extLst>
          </p:cNvPr>
          <p:cNvSpPr txBox="1"/>
          <p:nvPr/>
        </p:nvSpPr>
        <p:spPr>
          <a:xfrm>
            <a:off x="5943600" y="9791700"/>
            <a:ext cx="1828800" cy="369332"/>
          </a:xfrm>
          <a:prstGeom prst="rect">
            <a:avLst/>
          </a:prstGeom>
          <a:noFill/>
        </p:spPr>
        <p:txBody>
          <a:bodyPr wrap="square" rtlCol="0">
            <a:spAutoFit/>
          </a:bodyPr>
          <a:lstStyle/>
          <a:p>
            <a:r>
              <a:rPr lang="en-GB" b="0" i="0" dirty="0">
                <a:solidFill>
                  <a:srgbClr val="6E7B84"/>
                </a:solidFill>
                <a:effectLst/>
                <a:latin typeface="+mj-lt"/>
              </a:rPr>
              <a:t> Vecteezy.com</a:t>
            </a:r>
            <a:endParaRPr lang="en-GB"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58787"/>
            <a:ext cx="9859273" cy="11647549"/>
          </a:xfrm>
          <a:prstGeom prst="rect">
            <a:avLst/>
          </a:prstGeom>
          <a:solidFill>
            <a:srgbClr val="86EAE9">
              <a:alpha val="4706"/>
            </a:srgbClr>
          </a:solidFill>
        </p:spPr>
      </p:sp>
      <p:grpSp>
        <p:nvGrpSpPr>
          <p:cNvPr id="3" name="Group 3"/>
          <p:cNvGrpSpPr/>
          <p:nvPr/>
        </p:nvGrpSpPr>
        <p:grpSpPr>
          <a:xfrm>
            <a:off x="-342243" y="7676705"/>
            <a:ext cx="2082189" cy="947590"/>
            <a:chOff x="0" y="0"/>
            <a:chExt cx="7245335" cy="3230880"/>
          </a:xfrm>
        </p:grpSpPr>
        <p:sp>
          <p:nvSpPr>
            <p:cNvPr id="4" name="Freeform 4"/>
            <p:cNvSpPr/>
            <p:nvPr/>
          </p:nvSpPr>
          <p:spPr>
            <a:xfrm>
              <a:off x="5080" y="12700"/>
              <a:ext cx="7230095" cy="3205480"/>
            </a:xfrm>
            <a:custGeom>
              <a:avLst/>
              <a:gdLst/>
              <a:ahLst/>
              <a:cxnLst/>
              <a:rect l="l" t="t" r="r" b="b"/>
              <a:pathLst>
                <a:path w="7230095" h="3205480">
                  <a:moveTo>
                    <a:pt x="6440155" y="3205480"/>
                  </a:moveTo>
                  <a:lnTo>
                    <a:pt x="0" y="3205480"/>
                  </a:lnTo>
                  <a:lnTo>
                    <a:pt x="791210" y="1602740"/>
                  </a:lnTo>
                  <a:lnTo>
                    <a:pt x="0" y="0"/>
                  </a:lnTo>
                  <a:lnTo>
                    <a:pt x="6440155" y="0"/>
                  </a:lnTo>
                  <a:lnTo>
                    <a:pt x="7230095" y="1602740"/>
                  </a:lnTo>
                  <a:lnTo>
                    <a:pt x="6440155" y="3205480"/>
                  </a:lnTo>
                  <a:close/>
                </a:path>
              </a:pathLst>
            </a:custGeom>
            <a:solidFill>
              <a:srgbClr val="2C92D5"/>
            </a:solidFill>
          </p:spPr>
        </p:sp>
      </p:grpSp>
      <p:grpSp>
        <p:nvGrpSpPr>
          <p:cNvPr id="5" name="Group 5"/>
          <p:cNvGrpSpPr/>
          <p:nvPr/>
        </p:nvGrpSpPr>
        <p:grpSpPr>
          <a:xfrm>
            <a:off x="-342243" y="4739075"/>
            <a:ext cx="2082189" cy="947590"/>
            <a:chOff x="0" y="0"/>
            <a:chExt cx="7245335" cy="3230880"/>
          </a:xfrm>
        </p:grpSpPr>
        <p:sp>
          <p:nvSpPr>
            <p:cNvPr id="6" name="Freeform 6"/>
            <p:cNvSpPr/>
            <p:nvPr/>
          </p:nvSpPr>
          <p:spPr>
            <a:xfrm>
              <a:off x="5080" y="12700"/>
              <a:ext cx="7230095" cy="3205480"/>
            </a:xfrm>
            <a:custGeom>
              <a:avLst/>
              <a:gdLst/>
              <a:ahLst/>
              <a:cxnLst/>
              <a:rect l="l" t="t" r="r" b="b"/>
              <a:pathLst>
                <a:path w="7230095" h="3205480">
                  <a:moveTo>
                    <a:pt x="6440155" y="3205480"/>
                  </a:moveTo>
                  <a:lnTo>
                    <a:pt x="0" y="3205480"/>
                  </a:lnTo>
                  <a:lnTo>
                    <a:pt x="791210" y="1602740"/>
                  </a:lnTo>
                  <a:lnTo>
                    <a:pt x="0" y="0"/>
                  </a:lnTo>
                  <a:lnTo>
                    <a:pt x="6440155" y="0"/>
                  </a:lnTo>
                  <a:lnTo>
                    <a:pt x="7230095" y="1602740"/>
                  </a:lnTo>
                  <a:lnTo>
                    <a:pt x="6440155" y="3205480"/>
                  </a:lnTo>
                  <a:close/>
                </a:path>
              </a:pathLst>
            </a:custGeom>
            <a:solidFill>
              <a:srgbClr val="37C9EF"/>
            </a:solidFill>
          </p:spPr>
        </p:sp>
      </p:grpSp>
      <p:grpSp>
        <p:nvGrpSpPr>
          <p:cNvPr id="7" name="Group 7"/>
          <p:cNvGrpSpPr/>
          <p:nvPr/>
        </p:nvGrpSpPr>
        <p:grpSpPr>
          <a:xfrm>
            <a:off x="2151348" y="4739075"/>
            <a:ext cx="11524108" cy="2365386"/>
            <a:chOff x="0" y="0"/>
            <a:chExt cx="15365478" cy="3153849"/>
          </a:xfrm>
        </p:grpSpPr>
        <p:sp>
          <p:nvSpPr>
            <p:cNvPr id="8" name="TextBox 8"/>
            <p:cNvSpPr txBox="1"/>
            <p:nvPr/>
          </p:nvSpPr>
          <p:spPr>
            <a:xfrm>
              <a:off x="0" y="-57150"/>
              <a:ext cx="15365478" cy="578697"/>
            </a:xfrm>
            <a:prstGeom prst="rect">
              <a:avLst/>
            </a:prstGeom>
          </p:spPr>
          <p:txBody>
            <a:bodyPr lIns="0" tIns="0" rIns="0" bIns="0" rtlCol="0" anchor="t">
              <a:spAutoFit/>
            </a:bodyPr>
            <a:lstStyle/>
            <a:p>
              <a:pPr marL="0" lvl="0" indent="0">
                <a:lnSpc>
                  <a:spcPts val="3640"/>
                </a:lnSpc>
              </a:pPr>
              <a:r>
                <a:rPr lang="en-US" sz="2600" u="sng" spc="130">
                  <a:solidFill>
                    <a:srgbClr val="191919"/>
                  </a:solidFill>
                  <a:latin typeface="Aileron"/>
                </a:rPr>
                <a:t>Mixed methods evaluation</a:t>
              </a:r>
            </a:p>
          </p:txBody>
        </p:sp>
        <p:sp>
          <p:nvSpPr>
            <p:cNvPr id="9" name="TextBox 9"/>
            <p:cNvSpPr txBox="1"/>
            <p:nvPr/>
          </p:nvSpPr>
          <p:spPr>
            <a:xfrm>
              <a:off x="0" y="761169"/>
              <a:ext cx="15365478" cy="2392680"/>
            </a:xfrm>
            <a:prstGeom prst="rect">
              <a:avLst/>
            </a:prstGeom>
          </p:spPr>
          <p:txBody>
            <a:bodyPr lIns="0" tIns="0" rIns="0" bIns="0" rtlCol="0" anchor="t">
              <a:spAutoFit/>
            </a:bodyPr>
            <a:lstStyle/>
            <a:p>
              <a:pPr marL="518160" lvl="1" indent="-259080">
                <a:lnSpc>
                  <a:spcPts val="3600"/>
                </a:lnSpc>
                <a:buFont typeface="Arial"/>
                <a:buChar char="•"/>
              </a:pPr>
              <a:r>
                <a:rPr lang="en-US" sz="2400" spc="48">
                  <a:solidFill>
                    <a:srgbClr val="191919"/>
                  </a:solidFill>
                  <a:latin typeface="Aileron"/>
                </a:rPr>
                <a:t>16 interviews with service users &amp; 4 focus groups with 9 service staff</a:t>
              </a:r>
            </a:p>
            <a:p>
              <a:pPr marL="518160" lvl="1" indent="-259080">
                <a:lnSpc>
                  <a:spcPts val="3600"/>
                </a:lnSpc>
                <a:buFont typeface="Arial"/>
                <a:buChar char="•"/>
              </a:pPr>
              <a:r>
                <a:rPr lang="en-US" sz="2400" spc="48">
                  <a:solidFill>
                    <a:srgbClr val="191919"/>
                  </a:solidFill>
                  <a:latin typeface="Aileron"/>
                </a:rPr>
                <a:t>Analysis of existing service data (September 2022 - March 2023)</a:t>
              </a:r>
            </a:p>
            <a:p>
              <a:pPr marL="518160" lvl="1" indent="-259080">
                <a:lnSpc>
                  <a:spcPts val="3600"/>
                </a:lnSpc>
                <a:buFont typeface="Arial"/>
                <a:buChar char="•"/>
              </a:pPr>
              <a:r>
                <a:rPr lang="en-US" sz="2400" spc="48">
                  <a:solidFill>
                    <a:srgbClr val="191919"/>
                  </a:solidFill>
                  <a:latin typeface="Aileron"/>
                </a:rPr>
                <a:t>Value-for-money calculation </a:t>
              </a:r>
            </a:p>
            <a:p>
              <a:pPr>
                <a:lnSpc>
                  <a:spcPts val="3600"/>
                </a:lnSpc>
              </a:pPr>
              <a:endParaRPr lang="en-US" sz="2400" spc="48">
                <a:solidFill>
                  <a:srgbClr val="191919"/>
                </a:solidFill>
                <a:latin typeface="Aileron"/>
              </a:endParaRPr>
            </a:p>
          </p:txBody>
        </p:sp>
      </p:grpSp>
      <p:grpSp>
        <p:nvGrpSpPr>
          <p:cNvPr id="10" name="Group 10"/>
          <p:cNvGrpSpPr/>
          <p:nvPr/>
        </p:nvGrpSpPr>
        <p:grpSpPr>
          <a:xfrm>
            <a:off x="12440497" y="133856"/>
            <a:ext cx="5744885" cy="5059420"/>
            <a:chOff x="0" y="0"/>
            <a:chExt cx="7659847" cy="6745893"/>
          </a:xfrm>
        </p:grpSpPr>
        <p:sp>
          <p:nvSpPr>
            <p:cNvPr id="11" name="TextBox 11"/>
            <p:cNvSpPr txBox="1"/>
            <p:nvPr/>
          </p:nvSpPr>
          <p:spPr>
            <a:xfrm>
              <a:off x="0" y="-28575"/>
              <a:ext cx="7659847" cy="5986399"/>
            </a:xfrm>
            <a:prstGeom prst="rect">
              <a:avLst/>
            </a:prstGeom>
          </p:spPr>
          <p:txBody>
            <a:bodyPr lIns="0" tIns="0" rIns="0" bIns="0" rtlCol="0" anchor="t">
              <a:spAutoFit/>
            </a:bodyPr>
            <a:lstStyle/>
            <a:p>
              <a:pPr algn="r">
                <a:lnSpc>
                  <a:spcPts val="8856"/>
                </a:lnSpc>
              </a:pPr>
              <a:r>
                <a:rPr lang="en-US" sz="7200">
                  <a:solidFill>
                    <a:srgbClr val="191919"/>
                  </a:solidFill>
                  <a:latin typeface="Aileron Ultra-Bold"/>
                </a:rPr>
                <a:t>Evaluation Background and Methods</a:t>
              </a:r>
            </a:p>
          </p:txBody>
        </p:sp>
        <p:sp>
          <p:nvSpPr>
            <p:cNvPr id="12" name="AutoShape 12"/>
            <p:cNvSpPr/>
            <p:nvPr/>
          </p:nvSpPr>
          <p:spPr>
            <a:xfrm>
              <a:off x="6681603" y="6436211"/>
              <a:ext cx="978245" cy="309683"/>
            </a:xfrm>
            <a:prstGeom prst="rect">
              <a:avLst/>
            </a:prstGeom>
            <a:solidFill>
              <a:srgbClr val="3EDAD8"/>
            </a:solidFill>
          </p:spPr>
        </p:sp>
      </p:grpSp>
      <p:grpSp>
        <p:nvGrpSpPr>
          <p:cNvPr id="13" name="Group 13"/>
          <p:cNvGrpSpPr/>
          <p:nvPr/>
        </p:nvGrpSpPr>
        <p:grpSpPr>
          <a:xfrm>
            <a:off x="-342243" y="788933"/>
            <a:ext cx="2082189" cy="947590"/>
            <a:chOff x="0" y="0"/>
            <a:chExt cx="7245335" cy="3230880"/>
          </a:xfrm>
        </p:grpSpPr>
        <p:sp>
          <p:nvSpPr>
            <p:cNvPr id="14" name="Freeform 14"/>
            <p:cNvSpPr/>
            <p:nvPr/>
          </p:nvSpPr>
          <p:spPr>
            <a:xfrm>
              <a:off x="5080" y="12700"/>
              <a:ext cx="7230095" cy="3205480"/>
            </a:xfrm>
            <a:custGeom>
              <a:avLst/>
              <a:gdLst/>
              <a:ahLst/>
              <a:cxnLst/>
              <a:rect l="l" t="t" r="r" b="b"/>
              <a:pathLst>
                <a:path w="7230095" h="3205480">
                  <a:moveTo>
                    <a:pt x="6440155" y="3205480"/>
                  </a:moveTo>
                  <a:lnTo>
                    <a:pt x="0" y="3205480"/>
                  </a:lnTo>
                  <a:lnTo>
                    <a:pt x="791210" y="1602740"/>
                  </a:lnTo>
                  <a:lnTo>
                    <a:pt x="0" y="0"/>
                  </a:lnTo>
                  <a:lnTo>
                    <a:pt x="6440155" y="0"/>
                  </a:lnTo>
                  <a:lnTo>
                    <a:pt x="7230095" y="1602740"/>
                  </a:lnTo>
                  <a:lnTo>
                    <a:pt x="6440155" y="3205480"/>
                  </a:lnTo>
                  <a:close/>
                </a:path>
              </a:pathLst>
            </a:custGeom>
            <a:solidFill>
              <a:srgbClr val="86EAE9"/>
            </a:solidFill>
          </p:spPr>
        </p:sp>
      </p:grpSp>
      <p:sp>
        <p:nvSpPr>
          <p:cNvPr id="15" name="Freeform 15"/>
          <p:cNvSpPr/>
          <p:nvPr/>
        </p:nvSpPr>
        <p:spPr>
          <a:xfrm>
            <a:off x="279927" y="4793947"/>
            <a:ext cx="837847" cy="837847"/>
          </a:xfrm>
          <a:custGeom>
            <a:avLst/>
            <a:gdLst/>
            <a:ahLst/>
            <a:cxnLst/>
            <a:rect l="l" t="t" r="r" b="b"/>
            <a:pathLst>
              <a:path w="837847" h="837847">
                <a:moveTo>
                  <a:pt x="0" y="0"/>
                </a:moveTo>
                <a:lnTo>
                  <a:pt x="837848" y="0"/>
                </a:lnTo>
                <a:lnTo>
                  <a:pt x="837848" y="837847"/>
                </a:lnTo>
                <a:lnTo>
                  <a:pt x="0" y="8378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16"/>
          <p:cNvSpPr/>
          <p:nvPr/>
        </p:nvSpPr>
        <p:spPr>
          <a:xfrm>
            <a:off x="279927" y="930190"/>
            <a:ext cx="1117775" cy="665076"/>
          </a:xfrm>
          <a:custGeom>
            <a:avLst/>
            <a:gdLst/>
            <a:ahLst/>
            <a:cxnLst/>
            <a:rect l="l" t="t" r="r" b="b"/>
            <a:pathLst>
              <a:path w="1117775" h="665076">
                <a:moveTo>
                  <a:pt x="0" y="0"/>
                </a:moveTo>
                <a:lnTo>
                  <a:pt x="1117775" y="0"/>
                </a:lnTo>
                <a:lnTo>
                  <a:pt x="1117775" y="665076"/>
                </a:lnTo>
                <a:lnTo>
                  <a:pt x="0" y="6650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a:off x="370074" y="7747092"/>
            <a:ext cx="657555" cy="806816"/>
          </a:xfrm>
          <a:custGeom>
            <a:avLst/>
            <a:gdLst/>
            <a:ahLst/>
            <a:cxnLst/>
            <a:rect l="l" t="t" r="r" b="b"/>
            <a:pathLst>
              <a:path w="657555" h="806816">
                <a:moveTo>
                  <a:pt x="0" y="0"/>
                </a:moveTo>
                <a:lnTo>
                  <a:pt x="657554" y="0"/>
                </a:lnTo>
                <a:lnTo>
                  <a:pt x="657554" y="806816"/>
                </a:lnTo>
                <a:lnTo>
                  <a:pt x="0" y="8068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8" name="Group 18"/>
          <p:cNvGrpSpPr/>
          <p:nvPr/>
        </p:nvGrpSpPr>
        <p:grpSpPr>
          <a:xfrm>
            <a:off x="2151348" y="788933"/>
            <a:ext cx="10179878" cy="3778431"/>
            <a:chOff x="0" y="0"/>
            <a:chExt cx="13573171" cy="5037909"/>
          </a:xfrm>
        </p:grpSpPr>
        <p:sp>
          <p:nvSpPr>
            <p:cNvPr id="19" name="TextBox 19"/>
            <p:cNvSpPr txBox="1"/>
            <p:nvPr/>
          </p:nvSpPr>
          <p:spPr>
            <a:xfrm>
              <a:off x="0" y="-57150"/>
              <a:ext cx="13573171" cy="578697"/>
            </a:xfrm>
            <a:prstGeom prst="rect">
              <a:avLst/>
            </a:prstGeom>
          </p:spPr>
          <p:txBody>
            <a:bodyPr lIns="0" tIns="0" rIns="0" bIns="0" rtlCol="0" anchor="t">
              <a:spAutoFit/>
            </a:bodyPr>
            <a:lstStyle/>
            <a:p>
              <a:pPr marL="0" lvl="0" indent="0">
                <a:lnSpc>
                  <a:spcPts val="3640"/>
                </a:lnSpc>
              </a:pPr>
              <a:r>
                <a:rPr lang="en-US" sz="2600" u="sng" spc="130">
                  <a:solidFill>
                    <a:srgbClr val="191919"/>
                  </a:solidFill>
                  <a:latin typeface="Aileron"/>
                </a:rPr>
                <a:t>Implementation of Hybrid service</a:t>
              </a:r>
            </a:p>
          </p:txBody>
        </p:sp>
        <p:sp>
          <p:nvSpPr>
            <p:cNvPr id="20" name="TextBox 20"/>
            <p:cNvSpPr txBox="1"/>
            <p:nvPr/>
          </p:nvSpPr>
          <p:spPr>
            <a:xfrm>
              <a:off x="0" y="816429"/>
              <a:ext cx="13573171" cy="4221480"/>
            </a:xfrm>
            <a:prstGeom prst="rect">
              <a:avLst/>
            </a:prstGeom>
          </p:spPr>
          <p:txBody>
            <a:bodyPr lIns="0" tIns="0" rIns="0" bIns="0" rtlCol="0" anchor="t">
              <a:spAutoFit/>
            </a:bodyPr>
            <a:lstStyle/>
            <a:p>
              <a:pPr marL="518160" lvl="1" indent="-259080">
                <a:lnSpc>
                  <a:spcPts val="3600"/>
                </a:lnSpc>
                <a:buFont typeface="Arial"/>
                <a:buChar char="•"/>
              </a:pPr>
              <a:r>
                <a:rPr lang="en-US" sz="2400" spc="48">
                  <a:solidFill>
                    <a:srgbClr val="191919"/>
                  </a:solidFill>
                  <a:latin typeface="Aileron"/>
                </a:rPr>
                <a:t>Three service offerings: </a:t>
              </a:r>
            </a:p>
            <a:p>
              <a:pPr marL="1036320" lvl="2" indent="-345440">
                <a:lnSpc>
                  <a:spcPts val="3600"/>
                </a:lnSpc>
                <a:buFont typeface="Arial"/>
                <a:buChar char="⚬"/>
              </a:pPr>
              <a:r>
                <a:rPr lang="en-US" sz="2400" spc="48">
                  <a:solidFill>
                    <a:srgbClr val="191919"/>
                  </a:solidFill>
                  <a:latin typeface="Aileron"/>
                </a:rPr>
                <a:t>‘Face-to-face’ where stop-smoking support is offered in-person.</a:t>
              </a:r>
            </a:p>
            <a:p>
              <a:pPr marL="1036320" lvl="2" indent="-345440">
                <a:lnSpc>
                  <a:spcPts val="3600"/>
                </a:lnSpc>
                <a:buFont typeface="Arial"/>
                <a:buChar char="⚬"/>
              </a:pPr>
              <a:r>
                <a:rPr lang="en-US" sz="2400" spc="48">
                  <a:solidFill>
                    <a:srgbClr val="191919"/>
                  </a:solidFill>
                  <a:latin typeface="Aileron"/>
                </a:rPr>
                <a:t>‘Remote’ where stop-smoking support is offered via voice/video calls.</a:t>
              </a:r>
            </a:p>
            <a:p>
              <a:pPr marL="1036320" lvl="2" indent="-345440">
                <a:lnSpc>
                  <a:spcPts val="3600"/>
                </a:lnSpc>
                <a:buFont typeface="Arial"/>
                <a:buChar char="⚬"/>
              </a:pPr>
              <a:r>
                <a:rPr lang="en-US" sz="2400" spc="48">
                  <a:solidFill>
                    <a:srgbClr val="191919"/>
                  </a:solidFill>
                  <a:latin typeface="Aileron"/>
                </a:rPr>
                <a:t>‘Blended’ where stop smoking support is offered via a combination of face-to-face and remote approaches.</a:t>
              </a:r>
            </a:p>
            <a:p>
              <a:pPr>
                <a:lnSpc>
                  <a:spcPts val="3600"/>
                </a:lnSpc>
              </a:pPr>
              <a:endParaRPr lang="en-US" sz="2400" spc="48">
                <a:solidFill>
                  <a:srgbClr val="191919"/>
                </a:solidFill>
                <a:latin typeface="Aileron"/>
              </a:endParaRPr>
            </a:p>
          </p:txBody>
        </p:sp>
      </p:grpSp>
      <p:grpSp>
        <p:nvGrpSpPr>
          <p:cNvPr id="21" name="Group 21"/>
          <p:cNvGrpSpPr/>
          <p:nvPr/>
        </p:nvGrpSpPr>
        <p:grpSpPr>
          <a:xfrm>
            <a:off x="2151348" y="7676705"/>
            <a:ext cx="14443690" cy="2365386"/>
            <a:chOff x="0" y="0"/>
            <a:chExt cx="19258254" cy="3153849"/>
          </a:xfrm>
        </p:grpSpPr>
        <p:sp>
          <p:nvSpPr>
            <p:cNvPr id="22" name="TextBox 22"/>
            <p:cNvSpPr txBox="1"/>
            <p:nvPr/>
          </p:nvSpPr>
          <p:spPr>
            <a:xfrm>
              <a:off x="0" y="-57150"/>
              <a:ext cx="19258254" cy="578697"/>
            </a:xfrm>
            <a:prstGeom prst="rect">
              <a:avLst/>
            </a:prstGeom>
          </p:spPr>
          <p:txBody>
            <a:bodyPr lIns="0" tIns="0" rIns="0" bIns="0" rtlCol="0" anchor="t">
              <a:spAutoFit/>
            </a:bodyPr>
            <a:lstStyle/>
            <a:p>
              <a:pPr marL="0" lvl="0" indent="0">
                <a:lnSpc>
                  <a:spcPts val="3640"/>
                </a:lnSpc>
              </a:pPr>
              <a:r>
                <a:rPr lang="en-US" sz="2600" u="sng" spc="130">
                  <a:solidFill>
                    <a:srgbClr val="191919"/>
                  </a:solidFill>
                  <a:latin typeface="Aileron"/>
                </a:rPr>
                <a:t>Evaluation aim</a:t>
              </a:r>
            </a:p>
          </p:txBody>
        </p:sp>
        <p:sp>
          <p:nvSpPr>
            <p:cNvPr id="23" name="TextBox 23"/>
            <p:cNvSpPr txBox="1"/>
            <p:nvPr/>
          </p:nvSpPr>
          <p:spPr>
            <a:xfrm>
              <a:off x="0" y="761169"/>
              <a:ext cx="19258254" cy="2392680"/>
            </a:xfrm>
            <a:prstGeom prst="rect">
              <a:avLst/>
            </a:prstGeom>
          </p:spPr>
          <p:txBody>
            <a:bodyPr lIns="0" tIns="0" rIns="0" bIns="0" rtlCol="0" anchor="t">
              <a:spAutoFit/>
            </a:bodyPr>
            <a:lstStyle/>
            <a:p>
              <a:pPr marL="518160" lvl="1" indent="-259080">
                <a:lnSpc>
                  <a:spcPts val="3600"/>
                </a:lnSpc>
                <a:buFont typeface="Arial"/>
                <a:buChar char="•"/>
              </a:pPr>
              <a:r>
                <a:rPr lang="en-US" sz="2400" spc="48">
                  <a:solidFill>
                    <a:srgbClr val="191919"/>
                  </a:solidFill>
                  <a:latin typeface="Aileron"/>
                </a:rPr>
                <a:t>To see if a hybrid approach is:</a:t>
              </a:r>
            </a:p>
            <a:p>
              <a:pPr marL="1036320" lvl="2" indent="-345440">
                <a:lnSpc>
                  <a:spcPts val="3600"/>
                </a:lnSpc>
                <a:buFont typeface="Arial"/>
                <a:buChar char="⚬"/>
              </a:pPr>
              <a:r>
                <a:rPr lang="en-US" sz="2400" spc="48">
                  <a:solidFill>
                    <a:srgbClr val="191919"/>
                  </a:solidFill>
                  <a:latin typeface="Aileron"/>
                </a:rPr>
                <a:t>an acceptable delivery model to service users and service staff, </a:t>
              </a:r>
            </a:p>
            <a:p>
              <a:pPr marL="1036320" lvl="2" indent="-345440">
                <a:lnSpc>
                  <a:spcPts val="3600"/>
                </a:lnSpc>
                <a:buFont typeface="Arial"/>
                <a:buChar char="⚬"/>
              </a:pPr>
              <a:r>
                <a:rPr lang="en-US" sz="2400" spc="48">
                  <a:solidFill>
                    <a:srgbClr val="191919"/>
                  </a:solidFill>
                  <a:latin typeface="Aileron"/>
                </a:rPr>
                <a:t>if it is helping different groups of people access and engage in stop-smoking services, </a:t>
              </a:r>
            </a:p>
            <a:p>
              <a:pPr marL="1036320" lvl="2" indent="-345440">
                <a:lnSpc>
                  <a:spcPts val="3600"/>
                </a:lnSpc>
                <a:buFont typeface="Arial"/>
                <a:buChar char="⚬"/>
              </a:pPr>
              <a:r>
                <a:rPr lang="en-US" sz="2400" spc="48">
                  <a:solidFill>
                    <a:srgbClr val="191919"/>
                  </a:solidFill>
                  <a:latin typeface="Aileron"/>
                </a:rPr>
                <a:t>and, if it is equitable and provides value-for-money.</a:t>
              </a:r>
            </a:p>
          </p:txBody>
        </p:sp>
      </p:gr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3468" y="3534945"/>
            <a:ext cx="2807768" cy="1641944"/>
            <a:chOff x="0" y="0"/>
            <a:chExt cx="5638478" cy="3230880"/>
          </a:xfrm>
        </p:grpSpPr>
        <p:sp>
          <p:nvSpPr>
            <p:cNvPr id="3" name="Freeform 3"/>
            <p:cNvSpPr/>
            <p:nvPr/>
          </p:nvSpPr>
          <p:spPr>
            <a:xfrm>
              <a:off x="5080" y="12700"/>
              <a:ext cx="5623239" cy="3205480"/>
            </a:xfrm>
            <a:custGeom>
              <a:avLst/>
              <a:gdLst/>
              <a:ahLst/>
              <a:cxnLst/>
              <a:rect l="l" t="t" r="r" b="b"/>
              <a:pathLst>
                <a:path w="5623239" h="3205480">
                  <a:moveTo>
                    <a:pt x="4833298" y="3205480"/>
                  </a:moveTo>
                  <a:lnTo>
                    <a:pt x="0" y="3205480"/>
                  </a:lnTo>
                  <a:lnTo>
                    <a:pt x="791210" y="1602740"/>
                  </a:lnTo>
                  <a:lnTo>
                    <a:pt x="0" y="0"/>
                  </a:lnTo>
                  <a:lnTo>
                    <a:pt x="4833298" y="0"/>
                  </a:lnTo>
                  <a:lnTo>
                    <a:pt x="5623238" y="1602740"/>
                  </a:lnTo>
                  <a:lnTo>
                    <a:pt x="4833298" y="3205480"/>
                  </a:lnTo>
                  <a:close/>
                </a:path>
              </a:pathLst>
            </a:custGeom>
            <a:solidFill>
              <a:srgbClr val="86EAE9"/>
            </a:solidFill>
          </p:spPr>
        </p:sp>
      </p:grpSp>
      <p:grpSp>
        <p:nvGrpSpPr>
          <p:cNvPr id="4" name="Group 4"/>
          <p:cNvGrpSpPr/>
          <p:nvPr/>
        </p:nvGrpSpPr>
        <p:grpSpPr>
          <a:xfrm>
            <a:off x="5540223" y="3534945"/>
            <a:ext cx="2807768" cy="1641944"/>
            <a:chOff x="0" y="0"/>
            <a:chExt cx="5638478" cy="3230880"/>
          </a:xfrm>
        </p:grpSpPr>
        <p:sp>
          <p:nvSpPr>
            <p:cNvPr id="5" name="Freeform 5"/>
            <p:cNvSpPr/>
            <p:nvPr/>
          </p:nvSpPr>
          <p:spPr>
            <a:xfrm>
              <a:off x="5080" y="12700"/>
              <a:ext cx="5623239" cy="3205480"/>
            </a:xfrm>
            <a:custGeom>
              <a:avLst/>
              <a:gdLst/>
              <a:ahLst/>
              <a:cxnLst/>
              <a:rect l="l" t="t" r="r" b="b"/>
              <a:pathLst>
                <a:path w="5623239" h="3205480">
                  <a:moveTo>
                    <a:pt x="4833298" y="3205480"/>
                  </a:moveTo>
                  <a:lnTo>
                    <a:pt x="0" y="3205480"/>
                  </a:lnTo>
                  <a:lnTo>
                    <a:pt x="791210" y="1602740"/>
                  </a:lnTo>
                  <a:lnTo>
                    <a:pt x="0" y="0"/>
                  </a:lnTo>
                  <a:lnTo>
                    <a:pt x="4833298" y="0"/>
                  </a:lnTo>
                  <a:lnTo>
                    <a:pt x="5623238" y="1602740"/>
                  </a:lnTo>
                  <a:lnTo>
                    <a:pt x="4833298" y="3205480"/>
                  </a:lnTo>
                  <a:close/>
                </a:path>
              </a:pathLst>
            </a:custGeom>
            <a:solidFill>
              <a:srgbClr val="37C9EF"/>
            </a:solidFill>
          </p:spPr>
        </p:sp>
      </p:grpSp>
      <p:sp>
        <p:nvSpPr>
          <p:cNvPr id="6" name="Freeform 6"/>
          <p:cNvSpPr/>
          <p:nvPr/>
        </p:nvSpPr>
        <p:spPr>
          <a:xfrm>
            <a:off x="1577699" y="3786263"/>
            <a:ext cx="1139307" cy="1139307"/>
          </a:xfrm>
          <a:custGeom>
            <a:avLst/>
            <a:gdLst/>
            <a:ahLst/>
            <a:cxnLst/>
            <a:rect l="l" t="t" r="r" b="b"/>
            <a:pathLst>
              <a:path w="1139307" h="1139307">
                <a:moveTo>
                  <a:pt x="0" y="0"/>
                </a:moveTo>
                <a:lnTo>
                  <a:pt x="1139306" y="0"/>
                </a:lnTo>
                <a:lnTo>
                  <a:pt x="1139306" y="1139307"/>
                </a:lnTo>
                <a:lnTo>
                  <a:pt x="0" y="1139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6390073" y="3840665"/>
            <a:ext cx="1108068" cy="1030503"/>
          </a:xfrm>
          <a:custGeom>
            <a:avLst/>
            <a:gdLst/>
            <a:ahLst/>
            <a:cxnLst/>
            <a:rect l="l" t="t" r="r" b="b"/>
            <a:pathLst>
              <a:path w="1108068" h="1030503">
                <a:moveTo>
                  <a:pt x="0" y="0"/>
                </a:moveTo>
                <a:lnTo>
                  <a:pt x="1108068" y="0"/>
                </a:lnTo>
                <a:lnTo>
                  <a:pt x="1108068" y="1030503"/>
                </a:lnTo>
                <a:lnTo>
                  <a:pt x="0" y="10305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aphicFrame>
        <p:nvGraphicFramePr>
          <p:cNvPr id="8" name="Table 8"/>
          <p:cNvGraphicFramePr>
            <a:graphicFrameLocks noGrp="1"/>
          </p:cNvGraphicFramePr>
          <p:nvPr>
            <p:extLst>
              <p:ext uri="{D42A27DB-BD31-4B8C-83A1-F6EECF244321}">
                <p14:modId xmlns:p14="http://schemas.microsoft.com/office/powerpoint/2010/main" val="2336831534"/>
              </p:ext>
            </p:extLst>
          </p:nvPr>
        </p:nvGraphicFramePr>
        <p:xfrm>
          <a:off x="10475234" y="2090955"/>
          <a:ext cx="7027776" cy="7167347"/>
        </p:xfrm>
        <a:graphic>
          <a:graphicData uri="http://schemas.openxmlformats.org/drawingml/2006/table">
            <a:tbl>
              <a:tblPr/>
              <a:tblGrid>
                <a:gridCol w="2370536">
                  <a:extLst>
                    <a:ext uri="{9D8B030D-6E8A-4147-A177-3AD203B41FA5}">
                      <a16:colId xmlns:a16="http://schemas.microsoft.com/office/drawing/2014/main" val="20000"/>
                    </a:ext>
                  </a:extLst>
                </a:gridCol>
                <a:gridCol w="994408">
                  <a:extLst>
                    <a:ext uri="{9D8B030D-6E8A-4147-A177-3AD203B41FA5}">
                      <a16:colId xmlns:a16="http://schemas.microsoft.com/office/drawing/2014/main" val="20001"/>
                    </a:ext>
                  </a:extLst>
                </a:gridCol>
                <a:gridCol w="1212242">
                  <a:extLst>
                    <a:ext uri="{9D8B030D-6E8A-4147-A177-3AD203B41FA5}">
                      <a16:colId xmlns:a16="http://schemas.microsoft.com/office/drawing/2014/main" val="20002"/>
                    </a:ext>
                  </a:extLst>
                </a:gridCol>
                <a:gridCol w="1113103">
                  <a:extLst>
                    <a:ext uri="{9D8B030D-6E8A-4147-A177-3AD203B41FA5}">
                      <a16:colId xmlns:a16="http://schemas.microsoft.com/office/drawing/2014/main" val="20003"/>
                    </a:ext>
                  </a:extLst>
                </a:gridCol>
                <a:gridCol w="1337487">
                  <a:extLst>
                    <a:ext uri="{9D8B030D-6E8A-4147-A177-3AD203B41FA5}">
                      <a16:colId xmlns:a16="http://schemas.microsoft.com/office/drawing/2014/main" val="20004"/>
                    </a:ext>
                  </a:extLst>
                </a:gridCol>
              </a:tblGrid>
              <a:tr h="1098458">
                <a:tc>
                  <a:txBody>
                    <a:bodyPr/>
                    <a:lstStyle/>
                    <a:p>
                      <a:pPr algn="ctr">
                        <a:lnSpc>
                          <a:spcPts val="1570"/>
                        </a:lnSpc>
                        <a:defRPr/>
                      </a:pPr>
                      <a:endParaRPr lang="en-US" sz="1100"/>
                    </a:p>
                    <a:p>
                      <a:pPr algn="ctr">
                        <a:lnSpc>
                          <a:spcPts val="1570"/>
                        </a:lnSpc>
                      </a:pPr>
                      <a:r>
                        <a:rPr lang="en-US" sz="1121">
                          <a:solidFill>
                            <a:srgbClr val="193E72"/>
                          </a:solidFill>
                          <a:latin typeface="Lato"/>
                        </a:rPr>
                        <a:t>   </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Bold"/>
                        </a:rPr>
                        <a:t>  Total</a:t>
                      </a:r>
                    </a:p>
                    <a:p>
                      <a:pPr algn="ctr">
                        <a:lnSpc>
                          <a:spcPts val="1570"/>
                        </a:lnSpc>
                      </a:pPr>
                      <a:r>
                        <a:rPr lang="en-US" sz="1121">
                          <a:solidFill>
                            <a:srgbClr val="193E72"/>
                          </a:solidFill>
                          <a:latin typeface="Lato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Bold"/>
                        </a:rPr>
                        <a:t>  Phone support</a:t>
                      </a:r>
                    </a:p>
                    <a:p>
                      <a:pPr algn="ctr">
                        <a:lnSpc>
                          <a:spcPts val="1570"/>
                        </a:lnSpc>
                      </a:pPr>
                      <a:r>
                        <a:rPr lang="en-US" sz="1121">
                          <a:solidFill>
                            <a:srgbClr val="193E72"/>
                          </a:solidFill>
                          <a:latin typeface="Lato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Bold"/>
                        </a:rPr>
                        <a:t>  Face-to-face support</a:t>
                      </a:r>
                    </a:p>
                    <a:p>
                      <a:pPr algn="ctr">
                        <a:lnSpc>
                          <a:spcPts val="1570"/>
                        </a:lnSpc>
                      </a:pPr>
                      <a:r>
                        <a:rPr lang="en-US" sz="1121">
                          <a:solidFill>
                            <a:srgbClr val="193E72"/>
                          </a:solidFill>
                          <a:latin typeface="Lato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Bold"/>
                        </a:rPr>
                        <a:t>  Blended support</a:t>
                      </a:r>
                    </a:p>
                    <a:p>
                      <a:pPr algn="ctr">
                        <a:lnSpc>
                          <a:spcPts val="1570"/>
                        </a:lnSpc>
                      </a:pPr>
                      <a:r>
                        <a:rPr lang="en-US" sz="1121">
                          <a:solidFill>
                            <a:srgbClr val="193E72"/>
                          </a:solidFill>
                          <a:latin typeface="Lato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96906">
                <a:tc>
                  <a:txBody>
                    <a:bodyPr/>
                    <a:lstStyle/>
                    <a:p>
                      <a:pPr algn="ctr">
                        <a:lnSpc>
                          <a:spcPts val="1570"/>
                        </a:lnSpc>
                        <a:defRPr/>
                      </a:pPr>
                      <a:endParaRPr lang="en-US" sz="1100"/>
                    </a:p>
                    <a:p>
                      <a:pPr algn="ctr">
                        <a:lnSpc>
                          <a:spcPts val="1570"/>
                        </a:lnSpc>
                      </a:pPr>
                      <a:r>
                        <a:rPr lang="en-US" sz="1121">
                          <a:solidFill>
                            <a:srgbClr val="193E72"/>
                          </a:solidFill>
                          <a:latin typeface="Lato Bold"/>
                        </a:rPr>
                        <a:t>  Referred</a:t>
                      </a:r>
                    </a:p>
                    <a:p>
                      <a:pPr algn="ctr">
                        <a:lnSpc>
                          <a:spcPts val="1570"/>
                        </a:lnSpc>
                      </a:pPr>
                      <a:r>
                        <a:rPr lang="en-US" sz="1121">
                          <a:solidFill>
                            <a:srgbClr val="193E72"/>
                          </a:solidFill>
                          <a:latin typeface="Lato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892</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6906">
                <a:tc>
                  <a:txBody>
                    <a:bodyPr/>
                    <a:lstStyle/>
                    <a:p>
                      <a:pPr algn="ctr">
                        <a:lnSpc>
                          <a:spcPts val="1570"/>
                        </a:lnSpc>
                        <a:defRPr/>
                      </a:pPr>
                      <a:endParaRPr lang="en-US" sz="1100"/>
                    </a:p>
                    <a:p>
                      <a:pPr algn="ctr">
                        <a:lnSpc>
                          <a:spcPts val="1570"/>
                        </a:lnSpc>
                      </a:pPr>
                      <a:r>
                        <a:rPr lang="en-US" sz="1121">
                          <a:solidFill>
                            <a:srgbClr val="193E72"/>
                          </a:solidFill>
                          <a:latin typeface="Lato"/>
                        </a:rPr>
                        <a:t>  Accessed the service</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570"/>
                        </a:lnSpc>
                        <a:defRPr/>
                      </a:pPr>
                      <a:endParaRPr lang="en-US" sz="1100"/>
                    </a:p>
                    <a:p>
                      <a:pPr algn="ctr">
                        <a:lnSpc>
                          <a:spcPts val="1570"/>
                        </a:lnSpc>
                      </a:pPr>
                      <a:r>
                        <a:rPr lang="en-US" sz="1121">
                          <a:solidFill>
                            <a:srgbClr val="193E72"/>
                          </a:solidFill>
                          <a:latin typeface="Lato"/>
                        </a:rPr>
                        <a:t>  733</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570"/>
                        </a:lnSpc>
                        <a:defRPr/>
                      </a:pPr>
                      <a:endParaRPr lang="en-US" sz="1100"/>
                    </a:p>
                    <a:p>
                      <a:pPr algn="ctr">
                        <a:lnSpc>
                          <a:spcPts val="1570"/>
                        </a:lnSpc>
                      </a:pPr>
                      <a:r>
                        <a:rPr lang="en-US" sz="1121">
                          <a:solidFill>
                            <a:srgbClr val="193E72"/>
                          </a:solidFill>
                          <a:latin typeface="Lato"/>
                        </a:rPr>
                        <a:t>  669 (91%)</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570"/>
                        </a:lnSpc>
                        <a:defRPr/>
                      </a:pPr>
                      <a:endParaRPr lang="en-US" sz="1100"/>
                    </a:p>
                    <a:p>
                      <a:pPr algn="ctr">
                        <a:lnSpc>
                          <a:spcPts val="1570"/>
                        </a:lnSpc>
                      </a:pPr>
                      <a:r>
                        <a:rPr lang="en-US" sz="1121">
                          <a:solidFill>
                            <a:srgbClr val="193E72"/>
                          </a:solidFill>
                          <a:latin typeface="Lato"/>
                        </a:rPr>
                        <a:t>  45 (6%)</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570"/>
                        </a:lnSpc>
                        <a:defRPr/>
                      </a:pPr>
                      <a:endParaRPr lang="en-US" sz="1100" dirty="0"/>
                    </a:p>
                    <a:p>
                      <a:pPr algn="ctr">
                        <a:lnSpc>
                          <a:spcPts val="1570"/>
                        </a:lnSpc>
                      </a:pPr>
                      <a:r>
                        <a:rPr lang="en-US" sz="1121" dirty="0">
                          <a:solidFill>
                            <a:srgbClr val="193E72"/>
                          </a:solidFill>
                          <a:latin typeface="Lato"/>
                        </a:rPr>
                        <a:t>  19 (3%)</a:t>
                      </a:r>
                    </a:p>
                    <a:p>
                      <a:pPr algn="ctr">
                        <a:lnSpc>
                          <a:spcPts val="1570"/>
                        </a:lnSpc>
                      </a:pPr>
                      <a:r>
                        <a:rPr lang="en-US" sz="1121" dirty="0">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896906">
                <a:tc>
                  <a:txBody>
                    <a:bodyPr/>
                    <a:lstStyle/>
                    <a:p>
                      <a:pPr algn="ctr">
                        <a:lnSpc>
                          <a:spcPts val="1570"/>
                        </a:lnSpc>
                        <a:defRPr/>
                      </a:pPr>
                      <a:endParaRPr lang="en-US" sz="1100"/>
                    </a:p>
                    <a:p>
                      <a:pPr algn="ctr">
                        <a:lnSpc>
                          <a:spcPts val="1570"/>
                        </a:lnSpc>
                      </a:pPr>
                      <a:r>
                        <a:rPr lang="en-US" sz="1121">
                          <a:solidFill>
                            <a:srgbClr val="193E72"/>
                          </a:solidFill>
                          <a:latin typeface="Lato"/>
                        </a:rPr>
                        <a:t>  Set a quit date</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398</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367 (92%)</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23 (6%)</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8 (2%)</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96906">
                <a:tc>
                  <a:txBody>
                    <a:bodyPr/>
                    <a:lstStyle/>
                    <a:p>
                      <a:pPr algn="ctr">
                        <a:lnSpc>
                          <a:spcPts val="1570"/>
                        </a:lnSpc>
                        <a:defRPr/>
                      </a:pPr>
                      <a:endParaRPr lang="en-US" sz="1100"/>
                    </a:p>
                    <a:p>
                      <a:pPr algn="ctr">
                        <a:lnSpc>
                          <a:spcPts val="1570"/>
                        </a:lnSpc>
                      </a:pPr>
                      <a:r>
                        <a:rPr lang="en-US" sz="1121">
                          <a:solidFill>
                            <a:srgbClr val="193E72"/>
                          </a:solidFill>
                          <a:latin typeface="Lato"/>
                        </a:rPr>
                        <a:t>  Achieved a 4-week quit</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303</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279 (92%)</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17 (6%)</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7 (2%)</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96672">
                <a:tc>
                  <a:txBody>
                    <a:bodyPr/>
                    <a:lstStyle/>
                    <a:p>
                      <a:pPr algn="ctr">
                        <a:lnSpc>
                          <a:spcPts val="1570"/>
                        </a:lnSpc>
                        <a:defRPr/>
                      </a:pPr>
                      <a:r>
                        <a:rPr lang="en-US" sz="1121">
                          <a:solidFill>
                            <a:srgbClr val="193E72"/>
                          </a:solidFill>
                          <a:latin typeface="Lato Bold"/>
                        </a:rPr>
                        <a:t>Number and Percentage of people</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84593">
                <a:tc>
                  <a:txBody>
                    <a:bodyPr/>
                    <a:lstStyle/>
                    <a:p>
                      <a:pPr algn="ctr">
                        <a:lnSpc>
                          <a:spcPts val="1570"/>
                        </a:lnSpc>
                        <a:defRPr/>
                      </a:pPr>
                      <a:r>
                        <a:rPr lang="en-US" sz="1121">
                          <a:solidFill>
                            <a:srgbClr val="193E72"/>
                          </a:solidFill>
                          <a:latin typeface="Lato"/>
                        </a:rPr>
                        <a:t>Who accessed the service and who achieved a 4-week quit</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r>
                        <a:rPr lang="en-US" sz="1121">
                          <a:solidFill>
                            <a:srgbClr val="193E72"/>
                          </a:solidFill>
                          <a:latin typeface="Lato"/>
                        </a:rPr>
                        <a:t>303 (41%) out of 733</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r>
                        <a:rPr lang="en-US" sz="1121">
                          <a:solidFill>
                            <a:srgbClr val="193E72"/>
                          </a:solidFill>
                          <a:latin typeface="Lato"/>
                        </a:rPr>
                        <a:t>279 (42%) out of 669</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r>
                        <a:rPr lang="en-US" sz="1121">
                          <a:solidFill>
                            <a:srgbClr val="193E72"/>
                          </a:solidFill>
                          <a:latin typeface="Lato"/>
                        </a:rPr>
                        <a:t>17 (38%) out of 45</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r>
                        <a:rPr lang="en-US" sz="1121" dirty="0">
                          <a:solidFill>
                            <a:srgbClr val="193E72"/>
                          </a:solidFill>
                          <a:latin typeface="Lato"/>
                        </a:rPr>
                        <a:t>7 (37%) out of 19</a:t>
                      </a:r>
                      <a:endParaRPr lang="en-US" sz="1100" dirty="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 name="Freeform 9"/>
          <p:cNvSpPr/>
          <p:nvPr/>
        </p:nvSpPr>
        <p:spPr>
          <a:xfrm rot="9704068">
            <a:off x="8355889" y="4826861"/>
            <a:ext cx="2878536" cy="633278"/>
          </a:xfrm>
          <a:custGeom>
            <a:avLst/>
            <a:gdLst/>
            <a:ahLst/>
            <a:cxnLst/>
            <a:rect l="l" t="t" r="r" b="b"/>
            <a:pathLst>
              <a:path w="2878536" h="633278">
                <a:moveTo>
                  <a:pt x="0" y="0"/>
                </a:moveTo>
                <a:lnTo>
                  <a:pt x="2878535" y="0"/>
                </a:lnTo>
                <a:lnTo>
                  <a:pt x="2878535" y="633278"/>
                </a:lnTo>
                <a:lnTo>
                  <a:pt x="0" y="6332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344747" y="2024280"/>
            <a:ext cx="3887268" cy="1186815"/>
          </a:xfrm>
          <a:prstGeom prst="rect">
            <a:avLst/>
          </a:prstGeom>
        </p:spPr>
        <p:txBody>
          <a:bodyPr lIns="0" tIns="0" rIns="0" bIns="0" rtlCol="0" anchor="t">
            <a:spAutoFit/>
          </a:bodyPr>
          <a:lstStyle/>
          <a:p>
            <a:pPr>
              <a:lnSpc>
                <a:spcPts val="3150"/>
              </a:lnSpc>
            </a:pPr>
            <a:r>
              <a:rPr lang="en-US" sz="2100" spc="42">
                <a:solidFill>
                  <a:srgbClr val="191919"/>
                </a:solidFill>
                <a:latin typeface="Aileron Bold"/>
              </a:rPr>
              <a:t>Remote provision offers increased service access, reach and engagement</a:t>
            </a:r>
          </a:p>
        </p:txBody>
      </p:sp>
      <p:sp>
        <p:nvSpPr>
          <p:cNvPr id="11" name="TextBox 11"/>
          <p:cNvSpPr txBox="1"/>
          <p:nvPr/>
        </p:nvSpPr>
        <p:spPr>
          <a:xfrm>
            <a:off x="344747" y="5443588"/>
            <a:ext cx="3633268" cy="3760470"/>
          </a:xfrm>
          <a:prstGeom prst="rect">
            <a:avLst/>
          </a:prstGeom>
        </p:spPr>
        <p:txBody>
          <a:bodyPr lIns="0" tIns="0" rIns="0" bIns="0" rtlCol="0" anchor="t">
            <a:spAutoFit/>
          </a:bodyPr>
          <a:lstStyle/>
          <a:p>
            <a:pPr marL="388620" lvl="1" indent="-194310">
              <a:lnSpc>
                <a:spcPts val="2700"/>
              </a:lnSpc>
              <a:buFont typeface="Arial"/>
              <a:buChar char="•"/>
            </a:pPr>
            <a:r>
              <a:rPr lang="en-US" sz="1800" spc="36">
                <a:solidFill>
                  <a:srgbClr val="191919"/>
                </a:solidFill>
                <a:latin typeface="Aileron"/>
              </a:rPr>
              <a:t>Reported increased accessibility and convenience for stop-smoking support</a:t>
            </a:r>
          </a:p>
          <a:p>
            <a:pPr>
              <a:lnSpc>
                <a:spcPts val="2700"/>
              </a:lnSpc>
            </a:pPr>
            <a:endParaRPr lang="en-US" sz="1800" spc="36">
              <a:solidFill>
                <a:srgbClr val="191919"/>
              </a:solidFill>
              <a:latin typeface="Aileron"/>
            </a:endParaRPr>
          </a:p>
          <a:p>
            <a:pPr marL="388620" lvl="1" indent="-194310">
              <a:lnSpc>
                <a:spcPts val="2700"/>
              </a:lnSpc>
              <a:buFont typeface="Arial"/>
              <a:buChar char="•"/>
            </a:pPr>
            <a:r>
              <a:rPr lang="en-US" sz="1800" spc="36">
                <a:solidFill>
                  <a:srgbClr val="191919"/>
                </a:solidFill>
                <a:latin typeface="Aileron"/>
              </a:rPr>
              <a:t>Noted to remove engagement barriers for those who were excluded, unable or struggling to attend face-to-face appointments during service opening times</a:t>
            </a:r>
          </a:p>
          <a:p>
            <a:pPr>
              <a:lnSpc>
                <a:spcPts val="2700"/>
              </a:lnSpc>
            </a:pPr>
            <a:endParaRPr lang="en-US" sz="1800" spc="36">
              <a:solidFill>
                <a:srgbClr val="191919"/>
              </a:solidFill>
              <a:latin typeface="Aileron"/>
            </a:endParaRPr>
          </a:p>
        </p:txBody>
      </p:sp>
      <p:sp>
        <p:nvSpPr>
          <p:cNvPr id="12" name="TextBox 12"/>
          <p:cNvSpPr txBox="1"/>
          <p:nvPr/>
        </p:nvSpPr>
        <p:spPr>
          <a:xfrm>
            <a:off x="4997291" y="2026178"/>
            <a:ext cx="4458768" cy="1186815"/>
          </a:xfrm>
          <a:prstGeom prst="rect">
            <a:avLst/>
          </a:prstGeom>
        </p:spPr>
        <p:txBody>
          <a:bodyPr lIns="0" tIns="0" rIns="0" bIns="0" rtlCol="0" anchor="t">
            <a:spAutoFit/>
          </a:bodyPr>
          <a:lstStyle/>
          <a:p>
            <a:pPr>
              <a:lnSpc>
                <a:spcPts val="3150"/>
              </a:lnSpc>
            </a:pPr>
            <a:r>
              <a:rPr lang="en-US" sz="2100" spc="42">
                <a:solidFill>
                  <a:srgbClr val="191919"/>
                </a:solidFill>
                <a:latin typeface="Aileron Bold"/>
              </a:rPr>
              <a:t>Service users and staff prefer remote support, but there is still a need for face-to-face provision</a:t>
            </a:r>
          </a:p>
        </p:txBody>
      </p:sp>
      <p:sp>
        <p:nvSpPr>
          <p:cNvPr id="13" name="TextBox 13"/>
          <p:cNvSpPr txBox="1"/>
          <p:nvPr/>
        </p:nvSpPr>
        <p:spPr>
          <a:xfrm>
            <a:off x="5460848" y="5443588"/>
            <a:ext cx="2966518" cy="4446270"/>
          </a:xfrm>
          <a:prstGeom prst="rect">
            <a:avLst/>
          </a:prstGeom>
        </p:spPr>
        <p:txBody>
          <a:bodyPr lIns="0" tIns="0" rIns="0" bIns="0" rtlCol="0" anchor="t">
            <a:spAutoFit/>
          </a:bodyPr>
          <a:lstStyle/>
          <a:p>
            <a:pPr marL="388620" lvl="1" indent="-194310">
              <a:lnSpc>
                <a:spcPts val="2700"/>
              </a:lnSpc>
              <a:buFont typeface="Arial"/>
              <a:buChar char="•"/>
            </a:pPr>
            <a:r>
              <a:rPr lang="en-US" sz="1800" spc="36">
                <a:solidFill>
                  <a:srgbClr val="191919"/>
                </a:solidFill>
                <a:latin typeface="Aileron"/>
              </a:rPr>
              <a:t>General preference and use of remote over face-to-face support (91% of service users chose remote support)</a:t>
            </a:r>
          </a:p>
          <a:p>
            <a:pPr>
              <a:lnSpc>
                <a:spcPts val="2700"/>
              </a:lnSpc>
            </a:pPr>
            <a:endParaRPr lang="en-US" sz="1800" spc="36">
              <a:solidFill>
                <a:srgbClr val="191919"/>
              </a:solidFill>
              <a:latin typeface="Aileron"/>
            </a:endParaRPr>
          </a:p>
          <a:p>
            <a:pPr marL="388620" lvl="1" indent="-194310">
              <a:lnSpc>
                <a:spcPts val="2700"/>
              </a:lnSpc>
              <a:buFont typeface="Arial"/>
              <a:buChar char="•"/>
            </a:pPr>
            <a:r>
              <a:rPr lang="en-US" sz="1800" spc="36">
                <a:solidFill>
                  <a:srgbClr val="191919"/>
                </a:solidFill>
                <a:latin typeface="Aileron"/>
              </a:rPr>
              <a:t>But face-to-face was still desired, and seen to provide benefits and motivations which supports service engagement. </a:t>
            </a:r>
          </a:p>
          <a:p>
            <a:pPr>
              <a:lnSpc>
                <a:spcPts val="2700"/>
              </a:lnSpc>
            </a:pPr>
            <a:endParaRPr lang="en-US" sz="1800" spc="36">
              <a:solidFill>
                <a:srgbClr val="191919"/>
              </a:solidFill>
              <a:latin typeface="Aileron"/>
            </a:endParaRPr>
          </a:p>
        </p:txBody>
      </p:sp>
      <p:grpSp>
        <p:nvGrpSpPr>
          <p:cNvPr id="14" name="Group 14"/>
          <p:cNvGrpSpPr/>
          <p:nvPr/>
        </p:nvGrpSpPr>
        <p:grpSpPr>
          <a:xfrm>
            <a:off x="3388853" y="496623"/>
            <a:ext cx="11510293" cy="1064153"/>
            <a:chOff x="0" y="0"/>
            <a:chExt cx="15347058" cy="1418871"/>
          </a:xfrm>
        </p:grpSpPr>
        <p:sp>
          <p:nvSpPr>
            <p:cNvPr id="15" name="TextBox 15"/>
            <p:cNvSpPr txBox="1"/>
            <p:nvPr/>
          </p:nvSpPr>
          <p:spPr>
            <a:xfrm>
              <a:off x="0" y="-47625"/>
              <a:ext cx="15347058" cy="767969"/>
            </a:xfrm>
            <a:prstGeom prst="rect">
              <a:avLst/>
            </a:prstGeom>
          </p:spPr>
          <p:txBody>
            <a:bodyPr lIns="0" tIns="0" rIns="0" bIns="0" rtlCol="0" anchor="t">
              <a:spAutoFit/>
            </a:bodyPr>
            <a:lstStyle/>
            <a:p>
              <a:pPr marL="0" lvl="0" indent="0" algn="ctr">
                <a:lnSpc>
                  <a:spcPts val="4716"/>
                </a:lnSpc>
                <a:spcBef>
                  <a:spcPct val="0"/>
                </a:spcBef>
              </a:pPr>
              <a:r>
                <a:rPr lang="en-US" sz="3600" spc="107">
                  <a:solidFill>
                    <a:srgbClr val="191919"/>
                  </a:solidFill>
                  <a:latin typeface="Aileron Ultra-Bold"/>
                </a:rPr>
                <a:t>HYBRID SERVICE REACH AND ACCESS </a:t>
              </a:r>
            </a:p>
          </p:txBody>
        </p:sp>
        <p:sp>
          <p:nvSpPr>
            <p:cNvPr id="16" name="TextBox 16"/>
            <p:cNvSpPr txBox="1"/>
            <p:nvPr/>
          </p:nvSpPr>
          <p:spPr>
            <a:xfrm>
              <a:off x="266944" y="840175"/>
              <a:ext cx="14813170" cy="578697"/>
            </a:xfrm>
            <a:prstGeom prst="rect">
              <a:avLst/>
            </a:prstGeom>
          </p:spPr>
          <p:txBody>
            <a:bodyPr lIns="0" tIns="0" rIns="0" bIns="0" rtlCol="0" anchor="t">
              <a:spAutoFit/>
            </a:bodyPr>
            <a:lstStyle/>
            <a:p>
              <a:pPr marL="0" lvl="0" indent="0" algn="ctr">
                <a:lnSpc>
                  <a:spcPts val="3640"/>
                </a:lnSpc>
              </a:pPr>
              <a:endParaRPr/>
            </a:p>
          </p:txBody>
        </p:sp>
      </p:gr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3220" y="2129799"/>
            <a:ext cx="8863039" cy="993368"/>
            <a:chOff x="0" y="0"/>
            <a:chExt cx="9689976" cy="1112520"/>
          </a:xfrm>
        </p:grpSpPr>
        <p:sp>
          <p:nvSpPr>
            <p:cNvPr id="3" name="Freeform 3"/>
            <p:cNvSpPr/>
            <p:nvPr/>
          </p:nvSpPr>
          <p:spPr>
            <a:xfrm>
              <a:off x="0" y="0"/>
              <a:ext cx="9689975" cy="1113790"/>
            </a:xfrm>
            <a:custGeom>
              <a:avLst/>
              <a:gdLst/>
              <a:ahLst/>
              <a:cxnLst/>
              <a:rect l="l" t="t" r="r" b="b"/>
              <a:pathLst>
                <a:path w="9689975" h="1113790">
                  <a:moveTo>
                    <a:pt x="9137525" y="0"/>
                  </a:moveTo>
                  <a:lnTo>
                    <a:pt x="553720" y="0"/>
                  </a:lnTo>
                  <a:cubicBezTo>
                    <a:pt x="247650" y="0"/>
                    <a:pt x="0" y="247650"/>
                    <a:pt x="0" y="553720"/>
                  </a:cubicBezTo>
                  <a:cubicBezTo>
                    <a:pt x="0" y="859790"/>
                    <a:pt x="247650" y="1107440"/>
                    <a:pt x="553720" y="1107440"/>
                  </a:cubicBezTo>
                  <a:lnTo>
                    <a:pt x="9137525" y="1113790"/>
                  </a:lnTo>
                  <a:lnTo>
                    <a:pt x="9689975" y="558800"/>
                  </a:lnTo>
                  <a:lnTo>
                    <a:pt x="9137525" y="0"/>
                  </a:lnTo>
                  <a:close/>
                </a:path>
              </a:pathLst>
            </a:custGeom>
            <a:solidFill>
              <a:srgbClr val="13538A"/>
            </a:solidFill>
          </p:spPr>
        </p:sp>
        <p:sp>
          <p:nvSpPr>
            <p:cNvPr id="4" name="Freeform 4"/>
            <p:cNvSpPr/>
            <p:nvPr/>
          </p:nvSpPr>
          <p:spPr>
            <a:xfrm>
              <a:off x="144174" y="172686"/>
              <a:ext cx="796232" cy="762069"/>
            </a:xfrm>
            <a:custGeom>
              <a:avLst/>
              <a:gdLst/>
              <a:ahLst/>
              <a:cxnLst/>
              <a:rect l="l" t="t" r="r" b="b"/>
              <a:pathLst>
                <a:path w="796232" h="762069">
                  <a:moveTo>
                    <a:pt x="398116" y="34"/>
                  </a:moveTo>
                  <a:cubicBezTo>
                    <a:pt x="261975" y="0"/>
                    <a:pt x="136161" y="72610"/>
                    <a:pt x="68080" y="190506"/>
                  </a:cubicBezTo>
                  <a:cubicBezTo>
                    <a:pt x="0" y="308402"/>
                    <a:pt x="0" y="453666"/>
                    <a:pt x="68080" y="571562"/>
                  </a:cubicBezTo>
                  <a:cubicBezTo>
                    <a:pt x="136161" y="689458"/>
                    <a:pt x="261975" y="762068"/>
                    <a:pt x="398116" y="762034"/>
                  </a:cubicBezTo>
                  <a:cubicBezTo>
                    <a:pt x="534257" y="762068"/>
                    <a:pt x="660071" y="689458"/>
                    <a:pt x="728152" y="571562"/>
                  </a:cubicBezTo>
                  <a:cubicBezTo>
                    <a:pt x="796232" y="453666"/>
                    <a:pt x="796232" y="308402"/>
                    <a:pt x="728152" y="190506"/>
                  </a:cubicBezTo>
                  <a:cubicBezTo>
                    <a:pt x="660071" y="72610"/>
                    <a:pt x="534257" y="0"/>
                    <a:pt x="398116" y="34"/>
                  </a:cubicBezTo>
                  <a:close/>
                </a:path>
              </a:pathLst>
            </a:custGeom>
            <a:solidFill>
              <a:srgbClr val="FFFFFF"/>
            </a:solidFill>
          </p:spPr>
        </p:sp>
      </p:grpSp>
      <p:sp>
        <p:nvSpPr>
          <p:cNvPr id="5" name="Freeform 5"/>
          <p:cNvSpPr/>
          <p:nvPr/>
        </p:nvSpPr>
        <p:spPr>
          <a:xfrm>
            <a:off x="765286" y="2313220"/>
            <a:ext cx="551343" cy="626526"/>
          </a:xfrm>
          <a:custGeom>
            <a:avLst/>
            <a:gdLst/>
            <a:ahLst/>
            <a:cxnLst/>
            <a:rect l="l" t="t" r="r" b="b"/>
            <a:pathLst>
              <a:path w="551343" h="626526">
                <a:moveTo>
                  <a:pt x="0" y="0"/>
                </a:moveTo>
                <a:lnTo>
                  <a:pt x="551343" y="0"/>
                </a:lnTo>
                <a:lnTo>
                  <a:pt x="551343" y="626526"/>
                </a:lnTo>
                <a:lnTo>
                  <a:pt x="0" y="6265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6" name="Table 6"/>
          <p:cNvGraphicFramePr>
            <a:graphicFrameLocks noGrp="1"/>
          </p:cNvGraphicFramePr>
          <p:nvPr>
            <p:extLst>
              <p:ext uri="{D42A27DB-BD31-4B8C-83A1-F6EECF244321}">
                <p14:modId xmlns:p14="http://schemas.microsoft.com/office/powerpoint/2010/main" val="1572697719"/>
              </p:ext>
            </p:extLst>
          </p:nvPr>
        </p:nvGraphicFramePr>
        <p:xfrm>
          <a:off x="4470430" y="3327927"/>
          <a:ext cx="8581831" cy="5797403"/>
        </p:xfrm>
        <a:graphic>
          <a:graphicData uri="http://schemas.openxmlformats.org/drawingml/2006/table">
            <a:tbl>
              <a:tblPr/>
              <a:tblGrid>
                <a:gridCol w="1120702">
                  <a:extLst>
                    <a:ext uri="{9D8B030D-6E8A-4147-A177-3AD203B41FA5}">
                      <a16:colId xmlns:a16="http://schemas.microsoft.com/office/drawing/2014/main" val="20000"/>
                    </a:ext>
                  </a:extLst>
                </a:gridCol>
                <a:gridCol w="796056">
                  <a:extLst>
                    <a:ext uri="{9D8B030D-6E8A-4147-A177-3AD203B41FA5}">
                      <a16:colId xmlns:a16="http://schemas.microsoft.com/office/drawing/2014/main" val="20001"/>
                    </a:ext>
                  </a:extLst>
                </a:gridCol>
                <a:gridCol w="775208">
                  <a:extLst>
                    <a:ext uri="{9D8B030D-6E8A-4147-A177-3AD203B41FA5}">
                      <a16:colId xmlns:a16="http://schemas.microsoft.com/office/drawing/2014/main" val="20002"/>
                    </a:ext>
                  </a:extLst>
                </a:gridCol>
                <a:gridCol w="811603">
                  <a:extLst>
                    <a:ext uri="{9D8B030D-6E8A-4147-A177-3AD203B41FA5}">
                      <a16:colId xmlns:a16="http://schemas.microsoft.com/office/drawing/2014/main" val="20003"/>
                    </a:ext>
                  </a:extLst>
                </a:gridCol>
                <a:gridCol w="789463">
                  <a:extLst>
                    <a:ext uri="{9D8B030D-6E8A-4147-A177-3AD203B41FA5}">
                      <a16:colId xmlns:a16="http://schemas.microsoft.com/office/drawing/2014/main" val="20004"/>
                    </a:ext>
                  </a:extLst>
                </a:gridCol>
                <a:gridCol w="910058">
                  <a:extLst>
                    <a:ext uri="{9D8B030D-6E8A-4147-A177-3AD203B41FA5}">
                      <a16:colId xmlns:a16="http://schemas.microsoft.com/office/drawing/2014/main" val="20005"/>
                    </a:ext>
                  </a:extLst>
                </a:gridCol>
                <a:gridCol w="1013572">
                  <a:extLst>
                    <a:ext uri="{9D8B030D-6E8A-4147-A177-3AD203B41FA5}">
                      <a16:colId xmlns:a16="http://schemas.microsoft.com/office/drawing/2014/main" val="20006"/>
                    </a:ext>
                  </a:extLst>
                </a:gridCol>
                <a:gridCol w="745632">
                  <a:extLst>
                    <a:ext uri="{9D8B030D-6E8A-4147-A177-3AD203B41FA5}">
                      <a16:colId xmlns:a16="http://schemas.microsoft.com/office/drawing/2014/main" val="20007"/>
                    </a:ext>
                  </a:extLst>
                </a:gridCol>
                <a:gridCol w="763084">
                  <a:extLst>
                    <a:ext uri="{9D8B030D-6E8A-4147-A177-3AD203B41FA5}">
                      <a16:colId xmlns:a16="http://schemas.microsoft.com/office/drawing/2014/main" val="20008"/>
                    </a:ext>
                  </a:extLst>
                </a:gridCol>
                <a:gridCol w="856453">
                  <a:extLst>
                    <a:ext uri="{9D8B030D-6E8A-4147-A177-3AD203B41FA5}">
                      <a16:colId xmlns:a16="http://schemas.microsoft.com/office/drawing/2014/main" val="20009"/>
                    </a:ext>
                  </a:extLst>
                </a:gridCol>
              </a:tblGrid>
              <a:tr h="850527">
                <a:tc>
                  <a:txBody>
                    <a:bodyPr/>
                    <a:lstStyle/>
                    <a:p>
                      <a:pPr algn="ctr">
                        <a:lnSpc>
                          <a:spcPts val="1570"/>
                        </a:lnSpc>
                        <a:defRPr/>
                      </a:pPr>
                      <a:endParaRPr lang="en-US" sz="1100"/>
                    </a:p>
                    <a:p>
                      <a:pPr algn="ctr">
                        <a:lnSpc>
                          <a:spcPts val="1570"/>
                        </a:lnSpc>
                      </a:pPr>
                      <a:r>
                        <a:rPr lang="en-US" sz="1121">
                          <a:solidFill>
                            <a:srgbClr val="193E72"/>
                          </a:solidFill>
                          <a:latin typeface="Lato Bold"/>
                        </a:rPr>
                        <a:t>   </a:t>
                      </a:r>
                    </a:p>
                    <a:p>
                      <a:pPr algn="ctr">
                        <a:lnSpc>
                          <a:spcPts val="1570"/>
                        </a:lnSpc>
                      </a:pPr>
                      <a:r>
                        <a:rPr lang="en-US" sz="1121">
                          <a:solidFill>
                            <a:srgbClr val="193E72"/>
                          </a:solidFill>
                          <a:latin typeface="Lato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5">
                  <a:txBody>
                    <a:bodyPr/>
                    <a:lstStyle/>
                    <a:p>
                      <a:pPr algn="ctr">
                        <a:lnSpc>
                          <a:spcPts val="1570"/>
                        </a:lnSpc>
                        <a:defRPr/>
                      </a:pPr>
                      <a:r>
                        <a:rPr lang="en-US" sz="1121">
                          <a:solidFill>
                            <a:srgbClr val="193E72"/>
                          </a:solidFill>
                          <a:latin typeface="Lato Bold"/>
                        </a:rPr>
                        <a:t>Set a quit date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lnSpc>
                          <a:spcPts val="1570"/>
                        </a:lnSpc>
                        <a:defRPr/>
                      </a:pPr>
                      <a:r>
                        <a:rPr lang="en-US" sz="1121">
                          <a:solidFill>
                            <a:srgbClr val="193E72"/>
                          </a:solidFill>
                          <a:latin typeface="Lato Bold"/>
                        </a:rPr>
                        <a:t>Set a quit date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lnSpc>
                          <a:spcPts val="1570"/>
                        </a:lnSpc>
                        <a:defRPr/>
                      </a:pPr>
                      <a:r>
                        <a:rPr lang="en-US" sz="1121">
                          <a:solidFill>
                            <a:srgbClr val="193E72"/>
                          </a:solidFill>
                          <a:latin typeface="Lato Bold"/>
                        </a:rPr>
                        <a:t>Set a quit date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lnSpc>
                          <a:spcPts val="1570"/>
                        </a:lnSpc>
                        <a:defRPr/>
                      </a:pPr>
                      <a:r>
                        <a:rPr lang="en-US" sz="1121">
                          <a:solidFill>
                            <a:srgbClr val="193E72"/>
                          </a:solidFill>
                          <a:latin typeface="Lato Bold"/>
                        </a:rPr>
                        <a:t>Set a quit date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lnSpc>
                          <a:spcPts val="1570"/>
                        </a:lnSpc>
                        <a:defRPr/>
                      </a:pPr>
                      <a:r>
                        <a:rPr lang="en-US" sz="1121">
                          <a:solidFill>
                            <a:srgbClr val="193E72"/>
                          </a:solidFill>
                          <a:latin typeface="Lato Bold"/>
                        </a:rPr>
                        <a:t>Set a quit date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4">
                  <a:txBody>
                    <a:bodyPr/>
                    <a:lstStyle/>
                    <a:p>
                      <a:pPr algn="ctr">
                        <a:lnSpc>
                          <a:spcPts val="1570"/>
                        </a:lnSpc>
                        <a:defRPr/>
                      </a:pPr>
                      <a:r>
                        <a:rPr lang="en-US" sz="1121">
                          <a:solidFill>
                            <a:srgbClr val="193E72"/>
                          </a:solidFill>
                          <a:latin typeface="Lato Bold"/>
                        </a:rPr>
                        <a:t>4-week quit outcomes</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lnSpc>
                          <a:spcPts val="1570"/>
                        </a:lnSpc>
                        <a:defRPr/>
                      </a:pPr>
                      <a:r>
                        <a:rPr lang="en-US" sz="1121">
                          <a:solidFill>
                            <a:srgbClr val="193E72"/>
                          </a:solidFill>
                          <a:latin typeface="Lato Bold"/>
                        </a:rPr>
                        <a:t>4-week quit outcomes</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lnSpc>
                          <a:spcPts val="1570"/>
                        </a:lnSpc>
                        <a:defRPr/>
                      </a:pPr>
                      <a:r>
                        <a:rPr lang="en-US" sz="1121">
                          <a:solidFill>
                            <a:srgbClr val="193E72"/>
                          </a:solidFill>
                          <a:latin typeface="Lato Bold"/>
                        </a:rPr>
                        <a:t>4-week quit outcomes</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lnSpc>
                          <a:spcPts val="1570"/>
                        </a:lnSpc>
                        <a:defRPr/>
                      </a:pPr>
                      <a:r>
                        <a:rPr lang="en-US" sz="1121">
                          <a:solidFill>
                            <a:srgbClr val="193E72"/>
                          </a:solidFill>
                          <a:latin typeface="Lato Bold"/>
                        </a:rPr>
                        <a:t>4-week quit outcomes</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50527">
                <a:tc>
                  <a:txBody>
                    <a:bodyPr/>
                    <a:lstStyle/>
                    <a:p>
                      <a:pPr algn="ctr">
                        <a:lnSpc>
                          <a:spcPts val="157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r>
                        <a:rPr lang="en-US" sz="1121">
                          <a:solidFill>
                            <a:srgbClr val="193E72"/>
                          </a:solidFill>
                          <a:latin typeface="Lato Bold"/>
                        </a:rPr>
                        <a:t>Number of people</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r>
                        <a:rPr lang="en-US" sz="1121">
                          <a:solidFill>
                            <a:srgbClr val="193E72"/>
                          </a:solidFill>
                          <a:latin typeface="Lato Bold"/>
                        </a:rPr>
                        <a:t>Percentage of people</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r>
                        <a:rPr lang="en-US" sz="1121" dirty="0">
                          <a:solidFill>
                            <a:srgbClr val="193E72"/>
                          </a:solidFill>
                          <a:latin typeface="Lato Bold"/>
                        </a:rPr>
                        <a:t>Phone support</a:t>
                      </a:r>
                      <a:endParaRPr lang="en-US" sz="1100" dirty="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570"/>
                        </a:lnSpc>
                        <a:defRPr/>
                      </a:pPr>
                      <a:r>
                        <a:rPr lang="en-US" sz="1121">
                          <a:solidFill>
                            <a:srgbClr val="193E72"/>
                          </a:solidFill>
                          <a:latin typeface="Lato Bold"/>
                        </a:rPr>
                        <a:t>Face-to-face support</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570"/>
                        </a:lnSpc>
                        <a:defRPr/>
                      </a:pPr>
                      <a:r>
                        <a:rPr lang="en-US" sz="1121">
                          <a:solidFill>
                            <a:srgbClr val="193E72"/>
                          </a:solidFill>
                          <a:latin typeface="Lato Bold"/>
                        </a:rPr>
                        <a:t>Blended support </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570"/>
                        </a:lnSpc>
                        <a:defRPr/>
                      </a:pPr>
                      <a:r>
                        <a:rPr lang="en-US" sz="1121">
                          <a:solidFill>
                            <a:srgbClr val="193E72"/>
                          </a:solidFill>
                          <a:latin typeface="Lato Bold"/>
                        </a:rPr>
                        <a:t>Number of 4-week quits</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570"/>
                        </a:lnSpc>
                        <a:defRPr/>
                      </a:pPr>
                      <a:r>
                        <a:rPr lang="en-US" sz="1121">
                          <a:solidFill>
                            <a:srgbClr val="193E72"/>
                          </a:solidFill>
                          <a:latin typeface="Lato Bold"/>
                        </a:rPr>
                        <a:t>Phone support</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570"/>
                        </a:lnSpc>
                        <a:defRPr/>
                      </a:pPr>
                      <a:r>
                        <a:rPr lang="en-US" sz="1121">
                          <a:solidFill>
                            <a:srgbClr val="193E72"/>
                          </a:solidFill>
                          <a:latin typeface="Lato Bold"/>
                        </a:rPr>
                        <a:t>Face-to-face support</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570"/>
                        </a:lnSpc>
                        <a:defRPr/>
                      </a:pPr>
                      <a:r>
                        <a:rPr lang="en-US" sz="1121">
                          <a:solidFill>
                            <a:srgbClr val="193E72"/>
                          </a:solidFill>
                          <a:latin typeface="Lato Bold"/>
                        </a:rPr>
                        <a:t>Blended support</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41657">
                <a:tc>
                  <a:txBody>
                    <a:bodyPr/>
                    <a:lstStyle/>
                    <a:p>
                      <a:pPr algn="ctr">
                        <a:lnSpc>
                          <a:spcPts val="1570"/>
                        </a:lnSpc>
                        <a:defRPr/>
                      </a:pPr>
                      <a:r>
                        <a:rPr lang="en-US" sz="1121">
                          <a:solidFill>
                            <a:srgbClr val="193E72"/>
                          </a:solidFill>
                          <a:latin typeface="Lato Bold"/>
                        </a:rPr>
                        <a:t>Pregnancy</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55</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14%</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dirty="0"/>
                    </a:p>
                    <a:p>
                      <a:pPr algn="ctr">
                        <a:lnSpc>
                          <a:spcPts val="1570"/>
                        </a:lnSpc>
                      </a:pPr>
                      <a:r>
                        <a:rPr lang="en-US" sz="1121" dirty="0">
                          <a:solidFill>
                            <a:srgbClr val="193E72"/>
                          </a:solidFill>
                          <a:latin typeface="Lato"/>
                        </a:rPr>
                        <a:t>  54 (98.2%)</a:t>
                      </a:r>
                    </a:p>
                    <a:p>
                      <a:pPr algn="ctr">
                        <a:lnSpc>
                          <a:spcPts val="1570"/>
                        </a:lnSpc>
                      </a:pPr>
                      <a:r>
                        <a:rPr lang="en-US" sz="1121" dirty="0">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570"/>
                        </a:lnSpc>
                        <a:defRPr/>
                      </a:pPr>
                      <a:endParaRPr lang="en-US" sz="1100"/>
                    </a:p>
                    <a:p>
                      <a:pPr algn="ctr">
                        <a:lnSpc>
                          <a:spcPts val="1570"/>
                        </a:lnSpc>
                      </a:pPr>
                      <a:r>
                        <a:rPr lang="en-US" sz="1121">
                          <a:solidFill>
                            <a:srgbClr val="193E72"/>
                          </a:solidFill>
                          <a:latin typeface="Lato"/>
                        </a:rPr>
                        <a:t>  0</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570"/>
                        </a:lnSpc>
                        <a:defRPr/>
                      </a:pPr>
                      <a:endParaRPr lang="en-US" sz="1100"/>
                    </a:p>
                    <a:p>
                      <a:pPr algn="ctr">
                        <a:lnSpc>
                          <a:spcPts val="1570"/>
                        </a:lnSpc>
                      </a:pPr>
                      <a:r>
                        <a:rPr lang="en-US" sz="1121">
                          <a:solidFill>
                            <a:srgbClr val="193E72"/>
                          </a:solidFill>
                          <a:latin typeface="Lato"/>
                        </a:rPr>
                        <a:t>  1 (1.8%)</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570"/>
                        </a:lnSpc>
                        <a:defRPr/>
                      </a:pPr>
                      <a:endParaRPr lang="en-US" sz="1100"/>
                    </a:p>
                    <a:p>
                      <a:pPr algn="ctr">
                        <a:lnSpc>
                          <a:spcPts val="1570"/>
                        </a:lnSpc>
                      </a:pPr>
                      <a:r>
                        <a:rPr lang="en-US" sz="1121">
                          <a:solidFill>
                            <a:srgbClr val="193E72"/>
                          </a:solidFill>
                          <a:latin typeface="Lato"/>
                        </a:rPr>
                        <a:t>  42 (76.4%)</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570"/>
                        </a:lnSpc>
                        <a:defRPr/>
                      </a:pPr>
                      <a:endParaRPr lang="en-US" sz="1100"/>
                    </a:p>
                    <a:p>
                      <a:pPr algn="ctr">
                        <a:lnSpc>
                          <a:spcPts val="1570"/>
                        </a:lnSpc>
                      </a:pPr>
                      <a:r>
                        <a:rPr lang="en-US" sz="1121">
                          <a:solidFill>
                            <a:srgbClr val="193E72"/>
                          </a:solidFill>
                          <a:latin typeface="Lato"/>
                        </a:rPr>
                        <a:t>  41 (75.9%)</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570"/>
                        </a:lnSpc>
                        <a:defRPr/>
                      </a:pPr>
                      <a:endParaRPr lang="en-US" sz="1100"/>
                    </a:p>
                    <a:p>
                      <a:pPr algn="ctr">
                        <a:lnSpc>
                          <a:spcPts val="1570"/>
                        </a:lnSpc>
                      </a:pPr>
                      <a:r>
                        <a:rPr lang="en-US" sz="1121">
                          <a:solidFill>
                            <a:srgbClr val="193E72"/>
                          </a:solidFill>
                          <a:latin typeface="Lato"/>
                        </a:rPr>
                        <a:t>  0</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570"/>
                        </a:lnSpc>
                        <a:defRPr/>
                      </a:pPr>
                      <a:endParaRPr lang="en-US" sz="1100"/>
                    </a:p>
                    <a:p>
                      <a:pPr algn="ctr">
                        <a:lnSpc>
                          <a:spcPts val="1570"/>
                        </a:lnSpc>
                      </a:pPr>
                      <a:r>
                        <a:rPr lang="en-US" sz="1121">
                          <a:solidFill>
                            <a:srgbClr val="193E72"/>
                          </a:solidFill>
                          <a:latin typeface="Lato"/>
                        </a:rPr>
                        <a:t>  1 (100%)</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424139">
                <a:tc>
                  <a:txBody>
                    <a:bodyPr/>
                    <a:lstStyle/>
                    <a:p>
                      <a:pPr algn="ctr">
                        <a:lnSpc>
                          <a:spcPts val="1570"/>
                        </a:lnSpc>
                        <a:defRPr/>
                      </a:pPr>
                      <a:endParaRPr lang="en-US" sz="1100"/>
                    </a:p>
                    <a:p>
                      <a:pPr algn="ctr">
                        <a:lnSpc>
                          <a:spcPts val="1570"/>
                        </a:lnSpc>
                      </a:pPr>
                      <a:r>
                        <a:rPr lang="en-US" sz="1121">
                          <a:solidFill>
                            <a:srgbClr val="193E72"/>
                          </a:solidFill>
                          <a:latin typeface="Lato Bold"/>
                        </a:rPr>
                        <a:t>  People with mental health</a:t>
                      </a:r>
                    </a:p>
                    <a:p>
                      <a:pPr algn="ctr">
                        <a:lnSpc>
                          <a:spcPts val="1570"/>
                        </a:lnSpc>
                      </a:pPr>
                      <a:r>
                        <a:rPr lang="en-US" sz="1121">
                          <a:solidFill>
                            <a:srgbClr val="193E72"/>
                          </a:solidFill>
                          <a:latin typeface="Lato Bold"/>
                        </a:rPr>
                        <a:t>  conditions</a:t>
                      </a:r>
                    </a:p>
                    <a:p>
                      <a:pPr algn="ctr">
                        <a:lnSpc>
                          <a:spcPts val="1570"/>
                        </a:lnSpc>
                      </a:pPr>
                      <a:r>
                        <a:rPr lang="en-US" sz="1121">
                          <a:solidFill>
                            <a:srgbClr val="193E72"/>
                          </a:solidFill>
                          <a:latin typeface="Lato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136</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34%</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127 (93.4%)</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570"/>
                        </a:lnSpc>
                        <a:defRPr/>
                      </a:pPr>
                      <a:endParaRPr lang="en-US" sz="1100"/>
                    </a:p>
                    <a:p>
                      <a:pPr algn="ctr">
                        <a:lnSpc>
                          <a:spcPts val="1570"/>
                        </a:lnSpc>
                      </a:pPr>
                      <a:r>
                        <a:rPr lang="en-US" sz="1121">
                          <a:solidFill>
                            <a:srgbClr val="193E72"/>
                          </a:solidFill>
                          <a:latin typeface="Lato"/>
                        </a:rPr>
                        <a:t>  7 (5.1%)</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570"/>
                        </a:lnSpc>
                        <a:defRPr/>
                      </a:pPr>
                      <a:endParaRPr lang="en-US" sz="1100"/>
                    </a:p>
                    <a:p>
                      <a:pPr algn="ctr">
                        <a:lnSpc>
                          <a:spcPts val="1570"/>
                        </a:lnSpc>
                      </a:pPr>
                      <a:r>
                        <a:rPr lang="en-US" sz="1121">
                          <a:solidFill>
                            <a:srgbClr val="193E72"/>
                          </a:solidFill>
                          <a:latin typeface="Lato"/>
                        </a:rPr>
                        <a:t>  2 (1.5%)</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570"/>
                        </a:lnSpc>
                        <a:defRPr/>
                      </a:pPr>
                      <a:endParaRPr lang="en-US" sz="1100"/>
                    </a:p>
                    <a:p>
                      <a:pPr algn="ctr">
                        <a:lnSpc>
                          <a:spcPts val="1570"/>
                        </a:lnSpc>
                      </a:pPr>
                      <a:r>
                        <a:rPr lang="en-US" sz="1121">
                          <a:solidFill>
                            <a:srgbClr val="193E72"/>
                          </a:solidFill>
                          <a:latin typeface="Lato"/>
                        </a:rPr>
                        <a:t>  99 (72.8%)</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570"/>
                        </a:lnSpc>
                        <a:defRPr/>
                      </a:pPr>
                      <a:endParaRPr lang="en-US" sz="1100"/>
                    </a:p>
                    <a:p>
                      <a:pPr algn="ctr">
                        <a:lnSpc>
                          <a:spcPts val="1570"/>
                        </a:lnSpc>
                      </a:pPr>
                      <a:r>
                        <a:rPr lang="en-US" sz="1121">
                          <a:solidFill>
                            <a:srgbClr val="193E72"/>
                          </a:solidFill>
                          <a:latin typeface="Lato"/>
                        </a:rPr>
                        <a:t>  92 (72.4%)</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570"/>
                        </a:lnSpc>
                        <a:defRPr/>
                      </a:pPr>
                      <a:endParaRPr lang="en-US" sz="1100"/>
                    </a:p>
                    <a:p>
                      <a:pPr algn="ctr">
                        <a:lnSpc>
                          <a:spcPts val="1570"/>
                        </a:lnSpc>
                      </a:pPr>
                      <a:r>
                        <a:rPr lang="en-US" sz="1121">
                          <a:solidFill>
                            <a:srgbClr val="193E72"/>
                          </a:solidFill>
                          <a:latin typeface="Lato"/>
                        </a:rPr>
                        <a:t>  6 (85.7%)</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570"/>
                        </a:lnSpc>
                        <a:defRPr/>
                      </a:pPr>
                      <a:endParaRPr lang="en-US" sz="1100"/>
                    </a:p>
                    <a:p>
                      <a:pPr algn="ctr">
                        <a:lnSpc>
                          <a:spcPts val="1570"/>
                        </a:lnSpc>
                      </a:pPr>
                      <a:r>
                        <a:rPr lang="en-US" sz="1121">
                          <a:solidFill>
                            <a:srgbClr val="193E72"/>
                          </a:solidFill>
                          <a:latin typeface="Lato"/>
                        </a:rPr>
                        <a:t>  1 (50.0%)</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615046">
                <a:tc>
                  <a:txBody>
                    <a:bodyPr/>
                    <a:lstStyle/>
                    <a:p>
                      <a:pPr algn="ctr">
                        <a:lnSpc>
                          <a:spcPts val="1570"/>
                        </a:lnSpc>
                        <a:defRPr/>
                      </a:pPr>
                      <a:endParaRPr lang="en-US" sz="1100"/>
                    </a:p>
                    <a:p>
                      <a:pPr algn="ctr">
                        <a:lnSpc>
                          <a:spcPts val="1570"/>
                        </a:lnSpc>
                      </a:pPr>
                      <a:r>
                        <a:rPr lang="en-US" sz="1121">
                          <a:solidFill>
                            <a:srgbClr val="193E72"/>
                          </a:solidFill>
                          <a:latin typeface="Lato Bold"/>
                        </a:rPr>
                        <a:t>  People with long-term physical</a:t>
                      </a:r>
                    </a:p>
                    <a:p>
                      <a:pPr algn="ctr">
                        <a:lnSpc>
                          <a:spcPts val="1570"/>
                        </a:lnSpc>
                      </a:pPr>
                      <a:r>
                        <a:rPr lang="en-US" sz="1121">
                          <a:solidFill>
                            <a:srgbClr val="193E72"/>
                          </a:solidFill>
                          <a:latin typeface="Lato Bold"/>
                        </a:rPr>
                        <a:t>  health conditions</a:t>
                      </a:r>
                    </a:p>
                    <a:p>
                      <a:pPr algn="ctr">
                        <a:lnSpc>
                          <a:spcPts val="1570"/>
                        </a:lnSpc>
                      </a:pPr>
                      <a:r>
                        <a:rPr lang="en-US" sz="1121">
                          <a:solidFill>
                            <a:srgbClr val="193E72"/>
                          </a:solidFill>
                          <a:latin typeface="Lato Bold"/>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159</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a:p>
                    <a:p>
                      <a:pPr algn="ctr">
                        <a:lnSpc>
                          <a:spcPts val="1570"/>
                        </a:lnSpc>
                      </a:pPr>
                      <a:r>
                        <a:rPr lang="en-US" sz="1121">
                          <a:solidFill>
                            <a:srgbClr val="193E72"/>
                          </a:solidFill>
                          <a:latin typeface="Lato"/>
                        </a:rPr>
                        <a:t>  40%</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570"/>
                        </a:lnSpc>
                        <a:defRPr/>
                      </a:pPr>
                      <a:endParaRPr lang="en-US" sz="1100" dirty="0"/>
                    </a:p>
                    <a:p>
                      <a:pPr algn="ctr">
                        <a:lnSpc>
                          <a:spcPts val="1570"/>
                        </a:lnSpc>
                      </a:pPr>
                      <a:r>
                        <a:rPr lang="en-US" sz="1121" dirty="0">
                          <a:solidFill>
                            <a:srgbClr val="193E72"/>
                          </a:solidFill>
                          <a:latin typeface="Lato"/>
                        </a:rPr>
                        <a:t>  145 (91.2%)</a:t>
                      </a:r>
                    </a:p>
                    <a:p>
                      <a:pPr algn="ctr">
                        <a:lnSpc>
                          <a:spcPts val="1570"/>
                        </a:lnSpc>
                      </a:pPr>
                      <a:r>
                        <a:rPr lang="en-US" sz="1121" dirty="0">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570"/>
                        </a:lnSpc>
                        <a:defRPr/>
                      </a:pPr>
                      <a:endParaRPr lang="en-US" sz="1100" dirty="0"/>
                    </a:p>
                    <a:p>
                      <a:pPr algn="ctr">
                        <a:lnSpc>
                          <a:spcPts val="1570"/>
                        </a:lnSpc>
                      </a:pPr>
                      <a:r>
                        <a:rPr lang="en-US" sz="1121" dirty="0">
                          <a:solidFill>
                            <a:srgbClr val="193E72"/>
                          </a:solidFill>
                          <a:latin typeface="Lato"/>
                        </a:rPr>
                        <a:t>  8 (5.0%)</a:t>
                      </a:r>
                    </a:p>
                    <a:p>
                      <a:pPr algn="ctr">
                        <a:lnSpc>
                          <a:spcPts val="1570"/>
                        </a:lnSpc>
                      </a:pPr>
                      <a:r>
                        <a:rPr lang="en-US" sz="1121" dirty="0">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570"/>
                        </a:lnSpc>
                        <a:defRPr/>
                      </a:pPr>
                      <a:endParaRPr lang="en-US" sz="1100"/>
                    </a:p>
                    <a:p>
                      <a:pPr algn="ctr">
                        <a:lnSpc>
                          <a:spcPts val="1570"/>
                        </a:lnSpc>
                      </a:pPr>
                      <a:r>
                        <a:rPr lang="en-US" sz="1121">
                          <a:solidFill>
                            <a:srgbClr val="193E72"/>
                          </a:solidFill>
                          <a:latin typeface="Lato"/>
                        </a:rPr>
                        <a:t>  6 (3.8%)</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570"/>
                        </a:lnSpc>
                        <a:defRPr/>
                      </a:pPr>
                      <a:endParaRPr lang="en-US" sz="1100" dirty="0"/>
                    </a:p>
                    <a:p>
                      <a:pPr algn="ctr">
                        <a:lnSpc>
                          <a:spcPts val="1570"/>
                        </a:lnSpc>
                      </a:pPr>
                      <a:r>
                        <a:rPr lang="en-US" sz="1121" dirty="0">
                          <a:solidFill>
                            <a:srgbClr val="193E72"/>
                          </a:solidFill>
                          <a:latin typeface="Lato"/>
                        </a:rPr>
                        <a:t>  119 (74.8%)</a:t>
                      </a:r>
                    </a:p>
                    <a:p>
                      <a:pPr algn="ctr">
                        <a:lnSpc>
                          <a:spcPts val="1570"/>
                        </a:lnSpc>
                      </a:pPr>
                      <a:r>
                        <a:rPr lang="en-US" sz="1121" dirty="0">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1570"/>
                        </a:lnSpc>
                        <a:defRPr/>
                      </a:pPr>
                      <a:endParaRPr lang="en-US" sz="1100"/>
                    </a:p>
                    <a:p>
                      <a:pPr algn="ctr">
                        <a:lnSpc>
                          <a:spcPts val="1570"/>
                        </a:lnSpc>
                      </a:pPr>
                      <a:r>
                        <a:rPr lang="en-US" sz="1121">
                          <a:solidFill>
                            <a:srgbClr val="193E72"/>
                          </a:solidFill>
                          <a:latin typeface="Lato"/>
                        </a:rPr>
                        <a:t>  109 (75.2%)</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570"/>
                        </a:lnSpc>
                        <a:defRPr/>
                      </a:pPr>
                      <a:endParaRPr lang="en-US" sz="1100"/>
                    </a:p>
                    <a:p>
                      <a:pPr algn="ctr">
                        <a:lnSpc>
                          <a:spcPts val="1570"/>
                        </a:lnSpc>
                      </a:pPr>
                      <a:r>
                        <a:rPr lang="en-US" sz="1121">
                          <a:solidFill>
                            <a:srgbClr val="193E72"/>
                          </a:solidFill>
                          <a:latin typeface="Lato"/>
                        </a:rPr>
                        <a:t>  6 (75.0%) </a:t>
                      </a:r>
                    </a:p>
                    <a:p>
                      <a:pPr algn="ctr">
                        <a:lnSpc>
                          <a:spcPts val="1570"/>
                        </a:lnSpc>
                      </a:pPr>
                      <a:r>
                        <a:rPr lang="en-US" sz="1121">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570"/>
                        </a:lnSpc>
                        <a:defRPr/>
                      </a:pPr>
                      <a:endParaRPr lang="en-US" sz="1100" dirty="0"/>
                    </a:p>
                    <a:p>
                      <a:pPr algn="ctr">
                        <a:lnSpc>
                          <a:spcPts val="1570"/>
                        </a:lnSpc>
                      </a:pPr>
                      <a:r>
                        <a:rPr lang="en-US" sz="1121" dirty="0">
                          <a:solidFill>
                            <a:srgbClr val="193E72"/>
                          </a:solidFill>
                          <a:latin typeface="Lato"/>
                        </a:rPr>
                        <a:t>  4 (66.7%)</a:t>
                      </a:r>
                    </a:p>
                    <a:p>
                      <a:pPr algn="ctr">
                        <a:lnSpc>
                          <a:spcPts val="1570"/>
                        </a:lnSpc>
                      </a:pPr>
                      <a:r>
                        <a:rPr lang="en-US" sz="1121" dirty="0">
                          <a:solidFill>
                            <a:srgbClr val="193E72"/>
                          </a:solidFill>
                          <a:latin typeface="Lato"/>
                        </a:rPr>
                        <a:t>  </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grpSp>
        <p:nvGrpSpPr>
          <p:cNvPr id="7" name="Group 7"/>
          <p:cNvGrpSpPr/>
          <p:nvPr/>
        </p:nvGrpSpPr>
        <p:grpSpPr>
          <a:xfrm>
            <a:off x="13587230" y="2939746"/>
            <a:ext cx="3482240" cy="6170077"/>
            <a:chOff x="0" y="0"/>
            <a:chExt cx="917133" cy="1625041"/>
          </a:xfrm>
        </p:grpSpPr>
        <p:sp>
          <p:nvSpPr>
            <p:cNvPr id="8" name="Freeform 8"/>
            <p:cNvSpPr/>
            <p:nvPr/>
          </p:nvSpPr>
          <p:spPr>
            <a:xfrm>
              <a:off x="0" y="0"/>
              <a:ext cx="917133" cy="1625041"/>
            </a:xfrm>
            <a:custGeom>
              <a:avLst/>
              <a:gdLst/>
              <a:ahLst/>
              <a:cxnLst/>
              <a:rect l="l" t="t" r="r" b="b"/>
              <a:pathLst>
                <a:path w="917133" h="1625041">
                  <a:moveTo>
                    <a:pt x="113386" y="0"/>
                  </a:moveTo>
                  <a:lnTo>
                    <a:pt x="803747" y="0"/>
                  </a:lnTo>
                  <a:cubicBezTo>
                    <a:pt x="833819" y="0"/>
                    <a:pt x="862659" y="11946"/>
                    <a:pt x="883923" y="33210"/>
                  </a:cubicBezTo>
                  <a:cubicBezTo>
                    <a:pt x="905187" y="54474"/>
                    <a:pt x="917133" y="83314"/>
                    <a:pt x="917133" y="113386"/>
                  </a:cubicBezTo>
                  <a:lnTo>
                    <a:pt x="917133" y="1511655"/>
                  </a:lnTo>
                  <a:cubicBezTo>
                    <a:pt x="917133" y="1541727"/>
                    <a:pt x="905187" y="1570567"/>
                    <a:pt x="883923" y="1591831"/>
                  </a:cubicBezTo>
                  <a:cubicBezTo>
                    <a:pt x="862659" y="1613095"/>
                    <a:pt x="833819" y="1625041"/>
                    <a:pt x="803747" y="1625041"/>
                  </a:cubicBezTo>
                  <a:lnTo>
                    <a:pt x="113386" y="1625041"/>
                  </a:lnTo>
                  <a:cubicBezTo>
                    <a:pt x="83314" y="1625041"/>
                    <a:pt x="54474" y="1613095"/>
                    <a:pt x="33210" y="1591831"/>
                  </a:cubicBezTo>
                  <a:cubicBezTo>
                    <a:pt x="11946" y="1570567"/>
                    <a:pt x="0" y="1541727"/>
                    <a:pt x="0" y="1511655"/>
                  </a:cubicBezTo>
                  <a:lnTo>
                    <a:pt x="0" y="113386"/>
                  </a:lnTo>
                  <a:cubicBezTo>
                    <a:pt x="0" y="83314"/>
                    <a:pt x="11946" y="54474"/>
                    <a:pt x="33210" y="33210"/>
                  </a:cubicBezTo>
                  <a:cubicBezTo>
                    <a:pt x="54474" y="11946"/>
                    <a:pt x="83314" y="0"/>
                    <a:pt x="113386" y="0"/>
                  </a:cubicBezTo>
                  <a:close/>
                </a:path>
              </a:pathLst>
            </a:custGeom>
            <a:solidFill>
              <a:srgbClr val="F4F4F4"/>
            </a:solidFill>
          </p:spPr>
        </p:sp>
        <p:sp>
          <p:nvSpPr>
            <p:cNvPr id="9" name="TextBox 9"/>
            <p:cNvSpPr txBox="1"/>
            <p:nvPr/>
          </p:nvSpPr>
          <p:spPr>
            <a:xfrm>
              <a:off x="0" y="-66675"/>
              <a:ext cx="812800" cy="879475"/>
            </a:xfrm>
            <a:prstGeom prst="rect">
              <a:avLst/>
            </a:prstGeom>
          </p:spPr>
          <p:txBody>
            <a:bodyPr lIns="50800" tIns="50800" rIns="50800" bIns="50800" rtlCol="0" anchor="ctr"/>
            <a:lstStyle/>
            <a:p>
              <a:pPr algn="ctr">
                <a:lnSpc>
                  <a:spcPts val="3150"/>
                </a:lnSpc>
              </a:pPr>
              <a:endParaRPr/>
            </a:p>
          </p:txBody>
        </p:sp>
      </p:grpSp>
      <p:grpSp>
        <p:nvGrpSpPr>
          <p:cNvPr id="10" name="Group 10"/>
          <p:cNvGrpSpPr/>
          <p:nvPr/>
        </p:nvGrpSpPr>
        <p:grpSpPr>
          <a:xfrm>
            <a:off x="453220" y="3694667"/>
            <a:ext cx="3482240" cy="4850335"/>
            <a:chOff x="0" y="0"/>
            <a:chExt cx="917133" cy="1277454"/>
          </a:xfrm>
        </p:grpSpPr>
        <p:sp>
          <p:nvSpPr>
            <p:cNvPr id="11" name="Freeform 11"/>
            <p:cNvSpPr/>
            <p:nvPr/>
          </p:nvSpPr>
          <p:spPr>
            <a:xfrm>
              <a:off x="0" y="0"/>
              <a:ext cx="917133" cy="1277454"/>
            </a:xfrm>
            <a:custGeom>
              <a:avLst/>
              <a:gdLst/>
              <a:ahLst/>
              <a:cxnLst/>
              <a:rect l="l" t="t" r="r" b="b"/>
              <a:pathLst>
                <a:path w="917133" h="1277454">
                  <a:moveTo>
                    <a:pt x="113386" y="0"/>
                  </a:moveTo>
                  <a:lnTo>
                    <a:pt x="803747" y="0"/>
                  </a:lnTo>
                  <a:cubicBezTo>
                    <a:pt x="833819" y="0"/>
                    <a:pt x="862659" y="11946"/>
                    <a:pt x="883923" y="33210"/>
                  </a:cubicBezTo>
                  <a:cubicBezTo>
                    <a:pt x="905187" y="54474"/>
                    <a:pt x="917133" y="83314"/>
                    <a:pt x="917133" y="113386"/>
                  </a:cubicBezTo>
                  <a:lnTo>
                    <a:pt x="917133" y="1164068"/>
                  </a:lnTo>
                  <a:cubicBezTo>
                    <a:pt x="917133" y="1194140"/>
                    <a:pt x="905187" y="1222980"/>
                    <a:pt x="883923" y="1244244"/>
                  </a:cubicBezTo>
                  <a:cubicBezTo>
                    <a:pt x="862659" y="1265509"/>
                    <a:pt x="833819" y="1277454"/>
                    <a:pt x="803747" y="1277454"/>
                  </a:cubicBezTo>
                  <a:lnTo>
                    <a:pt x="113386" y="1277454"/>
                  </a:lnTo>
                  <a:cubicBezTo>
                    <a:pt x="83314" y="1277454"/>
                    <a:pt x="54474" y="1265509"/>
                    <a:pt x="33210" y="1244244"/>
                  </a:cubicBezTo>
                  <a:cubicBezTo>
                    <a:pt x="11946" y="1222980"/>
                    <a:pt x="0" y="1194140"/>
                    <a:pt x="0" y="1164068"/>
                  </a:cubicBezTo>
                  <a:lnTo>
                    <a:pt x="0" y="113386"/>
                  </a:lnTo>
                  <a:cubicBezTo>
                    <a:pt x="0" y="83314"/>
                    <a:pt x="11946" y="54474"/>
                    <a:pt x="33210" y="33210"/>
                  </a:cubicBezTo>
                  <a:cubicBezTo>
                    <a:pt x="54474" y="11946"/>
                    <a:pt x="83314" y="0"/>
                    <a:pt x="113386" y="0"/>
                  </a:cubicBezTo>
                  <a:close/>
                </a:path>
              </a:pathLst>
            </a:custGeom>
            <a:solidFill>
              <a:srgbClr val="F4F4F4"/>
            </a:solidFill>
          </p:spPr>
        </p:sp>
        <p:sp>
          <p:nvSpPr>
            <p:cNvPr id="12" name="TextBox 12"/>
            <p:cNvSpPr txBox="1"/>
            <p:nvPr/>
          </p:nvSpPr>
          <p:spPr>
            <a:xfrm>
              <a:off x="0" y="-66675"/>
              <a:ext cx="812800" cy="879475"/>
            </a:xfrm>
            <a:prstGeom prst="rect">
              <a:avLst/>
            </a:prstGeom>
          </p:spPr>
          <p:txBody>
            <a:bodyPr lIns="50800" tIns="50800" rIns="50800" bIns="50800" rtlCol="0" anchor="ctr"/>
            <a:lstStyle/>
            <a:p>
              <a:pPr algn="ctr">
                <a:lnSpc>
                  <a:spcPts val="3150"/>
                </a:lnSpc>
              </a:pPr>
              <a:endParaRPr/>
            </a:p>
          </p:txBody>
        </p:sp>
      </p:grpSp>
      <p:sp>
        <p:nvSpPr>
          <p:cNvPr id="13" name="Freeform 13"/>
          <p:cNvSpPr/>
          <p:nvPr/>
        </p:nvSpPr>
        <p:spPr>
          <a:xfrm rot="-10164898">
            <a:off x="3666952" y="4459331"/>
            <a:ext cx="3723411" cy="819151"/>
          </a:xfrm>
          <a:custGeom>
            <a:avLst/>
            <a:gdLst/>
            <a:ahLst/>
            <a:cxnLst/>
            <a:rect l="l" t="t" r="r" b="b"/>
            <a:pathLst>
              <a:path w="3723411" h="819151">
                <a:moveTo>
                  <a:pt x="0" y="0"/>
                </a:moveTo>
                <a:lnTo>
                  <a:pt x="3723411" y="0"/>
                </a:lnTo>
                <a:lnTo>
                  <a:pt x="3723411" y="819150"/>
                </a:lnTo>
                <a:lnTo>
                  <a:pt x="0" y="819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p:nvPr/>
        </p:nvSpPr>
        <p:spPr>
          <a:xfrm>
            <a:off x="13935383" y="3142217"/>
            <a:ext cx="3134087" cy="5817870"/>
          </a:xfrm>
          <a:prstGeom prst="rect">
            <a:avLst/>
          </a:prstGeom>
        </p:spPr>
        <p:txBody>
          <a:bodyPr lIns="0" tIns="0" rIns="0" bIns="0" rtlCol="0" anchor="t">
            <a:spAutoFit/>
          </a:bodyPr>
          <a:lstStyle/>
          <a:p>
            <a:pPr>
              <a:lnSpc>
                <a:spcPts val="2700"/>
              </a:lnSpc>
            </a:pPr>
            <a:r>
              <a:rPr lang="en-US" sz="1800" spc="36">
                <a:solidFill>
                  <a:srgbClr val="191919"/>
                </a:solidFill>
                <a:latin typeface="Aileron"/>
              </a:rPr>
              <a:t>There were similar 4-week quit outcomes for pregnant women (76%), people with mental health conditions (73%) and people with long-term physical health conditions (75%).</a:t>
            </a:r>
          </a:p>
          <a:p>
            <a:pPr>
              <a:lnSpc>
                <a:spcPts val="2700"/>
              </a:lnSpc>
            </a:pPr>
            <a:r>
              <a:rPr lang="en-US" sz="1800" spc="36">
                <a:solidFill>
                  <a:srgbClr val="191919"/>
                </a:solidFill>
                <a:latin typeface="Aileron"/>
              </a:rPr>
              <a:t> There were some slight variations in quit outcomes between the different pathways for different priority groups, but the low sample sizes in some categories must be appreciated as leading to high uncertainty in the comparisons among groups</a:t>
            </a:r>
          </a:p>
        </p:txBody>
      </p:sp>
      <p:grpSp>
        <p:nvGrpSpPr>
          <p:cNvPr id="15" name="Group 15"/>
          <p:cNvGrpSpPr/>
          <p:nvPr/>
        </p:nvGrpSpPr>
        <p:grpSpPr>
          <a:xfrm>
            <a:off x="3388853" y="496623"/>
            <a:ext cx="11510293" cy="1064153"/>
            <a:chOff x="0" y="0"/>
            <a:chExt cx="15347058" cy="1418871"/>
          </a:xfrm>
        </p:grpSpPr>
        <p:sp>
          <p:nvSpPr>
            <p:cNvPr id="16" name="TextBox 16"/>
            <p:cNvSpPr txBox="1"/>
            <p:nvPr/>
          </p:nvSpPr>
          <p:spPr>
            <a:xfrm>
              <a:off x="0" y="-47625"/>
              <a:ext cx="15347058" cy="767969"/>
            </a:xfrm>
            <a:prstGeom prst="rect">
              <a:avLst/>
            </a:prstGeom>
          </p:spPr>
          <p:txBody>
            <a:bodyPr lIns="0" tIns="0" rIns="0" bIns="0" rtlCol="0" anchor="t">
              <a:spAutoFit/>
            </a:bodyPr>
            <a:lstStyle/>
            <a:p>
              <a:pPr marL="0" lvl="0" indent="0" algn="ctr">
                <a:lnSpc>
                  <a:spcPts val="4716"/>
                </a:lnSpc>
                <a:spcBef>
                  <a:spcPct val="0"/>
                </a:spcBef>
              </a:pPr>
              <a:r>
                <a:rPr lang="en-US" sz="3600" spc="107">
                  <a:solidFill>
                    <a:srgbClr val="191919"/>
                  </a:solidFill>
                  <a:latin typeface="Aileron Ultra-Bold"/>
                </a:rPr>
                <a:t>HYBRID SERVICE REACH AND ACCESS </a:t>
              </a:r>
            </a:p>
          </p:txBody>
        </p:sp>
        <p:sp>
          <p:nvSpPr>
            <p:cNvPr id="17" name="TextBox 17"/>
            <p:cNvSpPr txBox="1"/>
            <p:nvPr/>
          </p:nvSpPr>
          <p:spPr>
            <a:xfrm>
              <a:off x="266944" y="840175"/>
              <a:ext cx="14813170" cy="578697"/>
            </a:xfrm>
            <a:prstGeom prst="rect">
              <a:avLst/>
            </a:prstGeom>
          </p:spPr>
          <p:txBody>
            <a:bodyPr lIns="0" tIns="0" rIns="0" bIns="0" rtlCol="0" anchor="t">
              <a:spAutoFit/>
            </a:bodyPr>
            <a:lstStyle/>
            <a:p>
              <a:pPr marL="0" lvl="0" indent="0" algn="ctr">
                <a:lnSpc>
                  <a:spcPts val="3640"/>
                </a:lnSpc>
              </a:pPr>
              <a:endParaRPr/>
            </a:p>
          </p:txBody>
        </p:sp>
      </p:grpSp>
      <p:sp>
        <p:nvSpPr>
          <p:cNvPr id="18" name="TextBox 18"/>
          <p:cNvSpPr txBox="1"/>
          <p:nvPr/>
        </p:nvSpPr>
        <p:spPr>
          <a:xfrm>
            <a:off x="1492804" y="2246545"/>
            <a:ext cx="7475295" cy="786765"/>
          </a:xfrm>
          <a:prstGeom prst="rect">
            <a:avLst/>
          </a:prstGeom>
        </p:spPr>
        <p:txBody>
          <a:bodyPr lIns="0" tIns="0" rIns="0" bIns="0" rtlCol="0" anchor="t">
            <a:spAutoFit/>
          </a:bodyPr>
          <a:lstStyle/>
          <a:p>
            <a:pPr>
              <a:lnSpc>
                <a:spcPts val="3150"/>
              </a:lnSpc>
            </a:pPr>
            <a:r>
              <a:rPr lang="en-US" sz="2100" spc="42">
                <a:solidFill>
                  <a:srgbClr val="FFFFFF"/>
                </a:solidFill>
                <a:latin typeface="Aileron Bold"/>
              </a:rPr>
              <a:t>Remote support was the main provision mode selected by ‘priority groups’</a:t>
            </a:r>
          </a:p>
        </p:txBody>
      </p:sp>
      <p:sp>
        <p:nvSpPr>
          <p:cNvPr id="19" name="TextBox 19"/>
          <p:cNvSpPr txBox="1"/>
          <p:nvPr/>
        </p:nvSpPr>
        <p:spPr>
          <a:xfrm>
            <a:off x="765286" y="3828017"/>
            <a:ext cx="2858109" cy="4446270"/>
          </a:xfrm>
          <a:prstGeom prst="rect">
            <a:avLst/>
          </a:prstGeom>
        </p:spPr>
        <p:txBody>
          <a:bodyPr lIns="0" tIns="0" rIns="0" bIns="0" rtlCol="0" anchor="t">
            <a:spAutoFit/>
          </a:bodyPr>
          <a:lstStyle/>
          <a:p>
            <a:pPr>
              <a:lnSpc>
                <a:spcPts val="2700"/>
              </a:lnSpc>
            </a:pPr>
            <a:r>
              <a:rPr lang="en-US" sz="1800" spc="36">
                <a:solidFill>
                  <a:srgbClr val="191919"/>
                </a:solidFill>
                <a:latin typeface="Aileron"/>
              </a:rPr>
              <a:t>Phone support was predominantly used by pregnant women (98%, vs 0% face-to-face and 2% blended support), people with mental health conditions (93%, vs 5% face-to-face and 2% blended support) and people with long-term physical health conditions (91%, vs 5% face-to-face and 4% blended support).</a:t>
            </a:r>
          </a:p>
        </p:txBody>
      </p:sp>
      <p:sp>
        <p:nvSpPr>
          <p:cNvPr id="20" name="Freeform 20"/>
          <p:cNvSpPr/>
          <p:nvPr/>
        </p:nvSpPr>
        <p:spPr>
          <a:xfrm rot="-612627">
            <a:off x="10179433" y="3522895"/>
            <a:ext cx="3723411" cy="819151"/>
          </a:xfrm>
          <a:custGeom>
            <a:avLst/>
            <a:gdLst/>
            <a:ahLst/>
            <a:cxnLst/>
            <a:rect l="l" t="t" r="r" b="b"/>
            <a:pathLst>
              <a:path w="3723411" h="819151">
                <a:moveTo>
                  <a:pt x="0" y="0"/>
                </a:moveTo>
                <a:lnTo>
                  <a:pt x="3723412" y="0"/>
                </a:lnTo>
                <a:lnTo>
                  <a:pt x="3723412" y="819150"/>
                </a:lnTo>
                <a:lnTo>
                  <a:pt x="0" y="819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9176" y="1370175"/>
            <a:ext cx="14524967" cy="2339490"/>
            <a:chOff x="0" y="0"/>
            <a:chExt cx="19366622" cy="3119320"/>
          </a:xfrm>
        </p:grpSpPr>
        <p:sp>
          <p:nvSpPr>
            <p:cNvPr id="3" name="TextBox 3"/>
            <p:cNvSpPr txBox="1"/>
            <p:nvPr/>
          </p:nvSpPr>
          <p:spPr>
            <a:xfrm>
              <a:off x="0" y="221932"/>
              <a:ext cx="6691024" cy="1026795"/>
            </a:xfrm>
            <a:prstGeom prst="rect">
              <a:avLst/>
            </a:prstGeom>
          </p:spPr>
          <p:txBody>
            <a:bodyPr lIns="0" tIns="0" rIns="0" bIns="0" rtlCol="0" anchor="t">
              <a:spAutoFit/>
            </a:bodyPr>
            <a:lstStyle/>
            <a:p>
              <a:pPr>
                <a:lnSpc>
                  <a:spcPts val="3150"/>
                </a:lnSpc>
              </a:pPr>
              <a:r>
                <a:rPr lang="en-US" sz="2100" spc="42">
                  <a:solidFill>
                    <a:srgbClr val="191919"/>
                  </a:solidFill>
                  <a:latin typeface="Aileron Bold"/>
                </a:rPr>
                <a:t>Perception of increased privacy through remote support</a:t>
              </a:r>
            </a:p>
          </p:txBody>
        </p:sp>
        <p:sp>
          <p:nvSpPr>
            <p:cNvPr id="4" name="TextBox 4"/>
            <p:cNvSpPr txBox="1"/>
            <p:nvPr/>
          </p:nvSpPr>
          <p:spPr>
            <a:xfrm>
              <a:off x="0" y="1429060"/>
              <a:ext cx="8111133" cy="1408430"/>
            </a:xfrm>
            <a:prstGeom prst="rect">
              <a:avLst/>
            </a:prstGeom>
          </p:spPr>
          <p:txBody>
            <a:bodyPr lIns="0" tIns="0" rIns="0" bIns="0" rtlCol="0" anchor="t">
              <a:spAutoFit/>
            </a:bodyPr>
            <a:lstStyle/>
            <a:p>
              <a:pPr marL="410211" lvl="1" indent="-205106">
                <a:lnSpc>
                  <a:spcPts val="2850"/>
                </a:lnSpc>
                <a:buFont typeface="Arial"/>
                <a:buChar char="•"/>
              </a:pPr>
              <a:r>
                <a:rPr lang="en-US" sz="1900" spc="38">
                  <a:solidFill>
                    <a:srgbClr val="191919"/>
                  </a:solidFill>
                  <a:latin typeface="Aileron"/>
                </a:rPr>
                <a:t>Remote support was perceived to reduce potential stigmas and anxieties of face-to-face appointments (e.g., judgement when pregnant)  </a:t>
              </a:r>
            </a:p>
          </p:txBody>
        </p:sp>
        <p:sp>
          <p:nvSpPr>
            <p:cNvPr id="5" name="Freeform 5"/>
            <p:cNvSpPr/>
            <p:nvPr/>
          </p:nvSpPr>
          <p:spPr>
            <a:xfrm>
              <a:off x="9693475" y="926050"/>
              <a:ext cx="867910" cy="1273996"/>
            </a:xfrm>
            <a:custGeom>
              <a:avLst/>
              <a:gdLst/>
              <a:ahLst/>
              <a:cxnLst/>
              <a:rect l="l" t="t" r="r" b="b"/>
              <a:pathLst>
                <a:path w="867910" h="1273996">
                  <a:moveTo>
                    <a:pt x="0" y="0"/>
                  </a:moveTo>
                  <a:lnTo>
                    <a:pt x="867909" y="0"/>
                  </a:lnTo>
                  <a:lnTo>
                    <a:pt x="867909" y="1273996"/>
                  </a:lnTo>
                  <a:lnTo>
                    <a:pt x="0" y="12739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12158396" y="359853"/>
              <a:ext cx="7208226" cy="2196253"/>
            </a:xfrm>
            <a:prstGeom prst="rect">
              <a:avLst/>
            </a:prstGeom>
          </p:spPr>
          <p:txBody>
            <a:bodyPr lIns="0" tIns="0" rIns="0" bIns="0" rtlCol="0" anchor="t">
              <a:spAutoFit/>
            </a:bodyPr>
            <a:lstStyle/>
            <a:p>
              <a:pPr algn="ctr">
                <a:lnSpc>
                  <a:spcPts val="2659"/>
                </a:lnSpc>
              </a:pPr>
              <a:r>
                <a:rPr lang="en-US" sz="1899" spc="94">
                  <a:solidFill>
                    <a:srgbClr val="193E72"/>
                  </a:solidFill>
                  <a:latin typeface="Lato Italics"/>
                </a:rPr>
                <a:t>‘It has helped not actually having to have to visit somebody face-to-face…it’s a lot more beneficial to people who have anxiety and mental health issues like me.’ </a:t>
              </a:r>
            </a:p>
            <a:p>
              <a:pPr algn="ctr">
                <a:lnSpc>
                  <a:spcPts val="2659"/>
                </a:lnSpc>
                <a:spcBef>
                  <a:spcPct val="0"/>
                </a:spcBef>
              </a:pPr>
              <a:r>
                <a:rPr lang="en-US" sz="1899" spc="94">
                  <a:solidFill>
                    <a:srgbClr val="193E72"/>
                  </a:solidFill>
                  <a:latin typeface="Lato Italics"/>
                </a:rPr>
                <a:t>(service user)</a:t>
              </a:r>
            </a:p>
          </p:txBody>
        </p:sp>
        <p:sp>
          <p:nvSpPr>
            <p:cNvPr id="7" name="Freeform 7"/>
            <p:cNvSpPr/>
            <p:nvPr/>
          </p:nvSpPr>
          <p:spPr>
            <a:xfrm rot="5400000">
              <a:off x="8523520" y="0"/>
              <a:ext cx="3119320" cy="3119320"/>
            </a:xfrm>
            <a:custGeom>
              <a:avLst/>
              <a:gdLst/>
              <a:ahLst/>
              <a:cxnLst/>
              <a:rect l="l" t="t" r="r" b="b"/>
              <a:pathLst>
                <a:path w="3119320" h="3119320">
                  <a:moveTo>
                    <a:pt x="0" y="0"/>
                  </a:moveTo>
                  <a:lnTo>
                    <a:pt x="3119320" y="0"/>
                  </a:lnTo>
                  <a:lnTo>
                    <a:pt x="3119320" y="3119320"/>
                  </a:lnTo>
                  <a:lnTo>
                    <a:pt x="0" y="3119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p:cNvSpPr/>
            <p:nvPr/>
          </p:nvSpPr>
          <p:spPr>
            <a:xfrm>
              <a:off x="9304170" y="706601"/>
              <a:ext cx="1049708" cy="1540856"/>
            </a:xfrm>
            <a:custGeom>
              <a:avLst/>
              <a:gdLst/>
              <a:ahLst/>
              <a:cxnLst/>
              <a:rect l="l" t="t" r="r" b="b"/>
              <a:pathLst>
                <a:path w="1049708" h="1540856">
                  <a:moveTo>
                    <a:pt x="0" y="0"/>
                  </a:moveTo>
                  <a:lnTo>
                    <a:pt x="1049709" y="0"/>
                  </a:lnTo>
                  <a:lnTo>
                    <a:pt x="1049709" y="1540857"/>
                  </a:lnTo>
                  <a:lnTo>
                    <a:pt x="0" y="15408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grpSp>
        <p:nvGrpSpPr>
          <p:cNvPr id="9" name="Group 9"/>
          <p:cNvGrpSpPr/>
          <p:nvPr/>
        </p:nvGrpSpPr>
        <p:grpSpPr>
          <a:xfrm>
            <a:off x="3171045" y="7330587"/>
            <a:ext cx="14784989" cy="2339490"/>
            <a:chOff x="0" y="0"/>
            <a:chExt cx="19713318" cy="3119320"/>
          </a:xfrm>
        </p:grpSpPr>
        <p:sp>
          <p:nvSpPr>
            <p:cNvPr id="10" name="Freeform 10"/>
            <p:cNvSpPr/>
            <p:nvPr/>
          </p:nvSpPr>
          <p:spPr>
            <a:xfrm rot="5400000">
              <a:off x="8229780" y="0"/>
              <a:ext cx="3119320" cy="3119320"/>
            </a:xfrm>
            <a:custGeom>
              <a:avLst/>
              <a:gdLst/>
              <a:ahLst/>
              <a:cxnLst/>
              <a:rect l="l" t="t" r="r" b="b"/>
              <a:pathLst>
                <a:path w="3119320" h="3119320">
                  <a:moveTo>
                    <a:pt x="0" y="0"/>
                  </a:moveTo>
                  <a:lnTo>
                    <a:pt x="3119320" y="0"/>
                  </a:lnTo>
                  <a:lnTo>
                    <a:pt x="3119320" y="3119320"/>
                  </a:lnTo>
                  <a:lnTo>
                    <a:pt x="0" y="311932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TextBox 11"/>
            <p:cNvSpPr txBox="1"/>
            <p:nvPr/>
          </p:nvSpPr>
          <p:spPr>
            <a:xfrm>
              <a:off x="0" y="-66675"/>
              <a:ext cx="8032425" cy="1026795"/>
            </a:xfrm>
            <a:prstGeom prst="rect">
              <a:avLst/>
            </a:prstGeom>
          </p:spPr>
          <p:txBody>
            <a:bodyPr lIns="0" tIns="0" rIns="0" bIns="0" rtlCol="0" anchor="t">
              <a:spAutoFit/>
            </a:bodyPr>
            <a:lstStyle/>
            <a:p>
              <a:pPr>
                <a:lnSpc>
                  <a:spcPts val="3150"/>
                </a:lnSpc>
              </a:pPr>
              <a:r>
                <a:rPr lang="en-US" sz="2100" spc="42">
                  <a:solidFill>
                    <a:srgbClr val="191919"/>
                  </a:solidFill>
                  <a:latin typeface="Aileron Bold"/>
                </a:rPr>
                <a:t>Abilities to develop rapport/therapeutic relationships through remote approaches </a:t>
              </a:r>
            </a:p>
          </p:txBody>
        </p:sp>
        <p:sp>
          <p:nvSpPr>
            <p:cNvPr id="12" name="TextBox 12"/>
            <p:cNvSpPr txBox="1"/>
            <p:nvPr/>
          </p:nvSpPr>
          <p:spPr>
            <a:xfrm>
              <a:off x="0" y="1140453"/>
              <a:ext cx="8032425" cy="1891030"/>
            </a:xfrm>
            <a:prstGeom prst="rect">
              <a:avLst/>
            </a:prstGeom>
          </p:spPr>
          <p:txBody>
            <a:bodyPr lIns="0" tIns="0" rIns="0" bIns="0" rtlCol="0" anchor="t">
              <a:spAutoFit/>
            </a:bodyPr>
            <a:lstStyle/>
            <a:p>
              <a:pPr marL="410211" lvl="1" indent="-205106">
                <a:lnSpc>
                  <a:spcPts val="2850"/>
                </a:lnSpc>
                <a:buFont typeface="Arial"/>
                <a:buChar char="•"/>
              </a:pPr>
              <a:r>
                <a:rPr lang="en-US" sz="1900" spc="38">
                  <a:solidFill>
                    <a:srgbClr val="191919"/>
                  </a:solidFill>
                  <a:latin typeface="Aileron"/>
                </a:rPr>
                <a:t>Mixed views around  the development of relationships remotely</a:t>
              </a:r>
            </a:p>
            <a:p>
              <a:pPr marL="410211" lvl="1" indent="-205106">
                <a:lnSpc>
                  <a:spcPts val="2850"/>
                </a:lnSpc>
                <a:buFont typeface="Arial"/>
                <a:buChar char="•"/>
              </a:pPr>
              <a:r>
                <a:rPr lang="en-US" sz="1900" spc="38">
                  <a:solidFill>
                    <a:srgbClr val="191919"/>
                  </a:solidFill>
                  <a:latin typeface="Aileron"/>
                </a:rPr>
                <a:t>Suggestion that remote provision can result in less engagement for some</a:t>
              </a:r>
            </a:p>
          </p:txBody>
        </p:sp>
        <p:sp>
          <p:nvSpPr>
            <p:cNvPr id="13" name="Freeform 13"/>
            <p:cNvSpPr/>
            <p:nvPr/>
          </p:nvSpPr>
          <p:spPr>
            <a:xfrm>
              <a:off x="8963805" y="1007468"/>
              <a:ext cx="1104385" cy="1104385"/>
            </a:xfrm>
            <a:custGeom>
              <a:avLst/>
              <a:gdLst/>
              <a:ahLst/>
              <a:cxnLst/>
              <a:rect l="l" t="t" r="r" b="b"/>
              <a:pathLst>
                <a:path w="1104385" h="1104385">
                  <a:moveTo>
                    <a:pt x="0" y="0"/>
                  </a:moveTo>
                  <a:lnTo>
                    <a:pt x="1104384" y="0"/>
                  </a:lnTo>
                  <a:lnTo>
                    <a:pt x="1104384" y="1104384"/>
                  </a:lnTo>
                  <a:lnTo>
                    <a:pt x="0" y="110438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4" name="TextBox 14"/>
            <p:cNvSpPr txBox="1"/>
            <p:nvPr/>
          </p:nvSpPr>
          <p:spPr>
            <a:xfrm>
              <a:off x="11697994" y="102970"/>
              <a:ext cx="8015324" cy="2856230"/>
            </a:xfrm>
            <a:prstGeom prst="rect">
              <a:avLst/>
            </a:prstGeom>
          </p:spPr>
          <p:txBody>
            <a:bodyPr lIns="0" tIns="0" rIns="0" bIns="0" rtlCol="0" anchor="t">
              <a:spAutoFit/>
            </a:bodyPr>
            <a:lstStyle/>
            <a:p>
              <a:pPr algn="ctr">
                <a:lnSpc>
                  <a:spcPts val="2850"/>
                </a:lnSpc>
                <a:spcBef>
                  <a:spcPct val="0"/>
                </a:spcBef>
              </a:pPr>
              <a:r>
                <a:rPr lang="en-US" sz="1900" spc="38">
                  <a:solidFill>
                    <a:srgbClr val="13538A"/>
                  </a:solidFill>
                  <a:latin typeface="Lato Italics"/>
                </a:rPr>
                <a:t>'The difficulty we’ve had with telephone support for a lot of the time was that you’d ring and they were like out doing their shopping. I mean in COVID it was different because a lot of people were stuck at home…but sometimes now, you aren’t getting their full attention.'</a:t>
              </a:r>
            </a:p>
            <a:p>
              <a:pPr algn="ctr">
                <a:lnSpc>
                  <a:spcPts val="2850"/>
                </a:lnSpc>
                <a:spcBef>
                  <a:spcPct val="0"/>
                </a:spcBef>
              </a:pPr>
              <a:r>
                <a:rPr lang="en-US" sz="1900" spc="38">
                  <a:solidFill>
                    <a:srgbClr val="13538A"/>
                  </a:solidFill>
                  <a:latin typeface="Lato Italics"/>
                </a:rPr>
                <a:t>(service staff)</a:t>
              </a:r>
            </a:p>
          </p:txBody>
        </p:sp>
      </p:grpSp>
      <p:grpSp>
        <p:nvGrpSpPr>
          <p:cNvPr id="15" name="Group 15"/>
          <p:cNvGrpSpPr/>
          <p:nvPr/>
        </p:nvGrpSpPr>
        <p:grpSpPr>
          <a:xfrm>
            <a:off x="1614745" y="4243065"/>
            <a:ext cx="14577412" cy="2339490"/>
            <a:chOff x="0" y="0"/>
            <a:chExt cx="19436549" cy="3119320"/>
          </a:xfrm>
        </p:grpSpPr>
        <p:sp>
          <p:nvSpPr>
            <p:cNvPr id="16" name="TextBox 16"/>
            <p:cNvSpPr txBox="1"/>
            <p:nvPr/>
          </p:nvSpPr>
          <p:spPr>
            <a:xfrm>
              <a:off x="0" y="-66675"/>
              <a:ext cx="7202434" cy="1026795"/>
            </a:xfrm>
            <a:prstGeom prst="rect">
              <a:avLst/>
            </a:prstGeom>
          </p:spPr>
          <p:txBody>
            <a:bodyPr lIns="0" tIns="0" rIns="0" bIns="0" rtlCol="0" anchor="t">
              <a:spAutoFit/>
            </a:bodyPr>
            <a:lstStyle/>
            <a:p>
              <a:pPr>
                <a:lnSpc>
                  <a:spcPts val="3150"/>
                </a:lnSpc>
              </a:pPr>
              <a:r>
                <a:rPr lang="en-US" sz="2100" spc="42">
                  <a:solidFill>
                    <a:srgbClr val="191919"/>
                  </a:solidFill>
                  <a:latin typeface="Aileron Bold"/>
                </a:rPr>
                <a:t>Lack of carbon monoxide (CO) validated quits through remote provision</a:t>
              </a:r>
            </a:p>
          </p:txBody>
        </p:sp>
        <p:sp>
          <p:nvSpPr>
            <p:cNvPr id="17" name="Freeform 17"/>
            <p:cNvSpPr/>
            <p:nvPr/>
          </p:nvSpPr>
          <p:spPr>
            <a:xfrm rot="5400000">
              <a:off x="7887876" y="0"/>
              <a:ext cx="3119320" cy="3119320"/>
            </a:xfrm>
            <a:custGeom>
              <a:avLst/>
              <a:gdLst/>
              <a:ahLst/>
              <a:cxnLst/>
              <a:rect l="l" t="t" r="r" b="b"/>
              <a:pathLst>
                <a:path w="3119320" h="3119320">
                  <a:moveTo>
                    <a:pt x="0" y="0"/>
                  </a:moveTo>
                  <a:lnTo>
                    <a:pt x="3119320" y="0"/>
                  </a:lnTo>
                  <a:lnTo>
                    <a:pt x="3119320" y="3119320"/>
                  </a:lnTo>
                  <a:lnTo>
                    <a:pt x="0" y="311932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8" name="Freeform 18"/>
            <p:cNvSpPr/>
            <p:nvPr/>
          </p:nvSpPr>
          <p:spPr>
            <a:xfrm>
              <a:off x="8751345" y="938009"/>
              <a:ext cx="1153745" cy="1192501"/>
            </a:xfrm>
            <a:custGeom>
              <a:avLst/>
              <a:gdLst/>
              <a:ahLst/>
              <a:cxnLst/>
              <a:rect l="l" t="t" r="r" b="b"/>
              <a:pathLst>
                <a:path w="1153745" h="1192501">
                  <a:moveTo>
                    <a:pt x="0" y="0"/>
                  </a:moveTo>
                  <a:lnTo>
                    <a:pt x="1153745" y="0"/>
                  </a:lnTo>
                  <a:lnTo>
                    <a:pt x="1153745" y="1192501"/>
                  </a:lnTo>
                  <a:lnTo>
                    <a:pt x="0" y="119250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9" name="TextBox 19"/>
            <p:cNvSpPr txBox="1"/>
            <p:nvPr/>
          </p:nvSpPr>
          <p:spPr>
            <a:xfrm>
              <a:off x="0" y="1140453"/>
              <a:ext cx="7202434" cy="1891030"/>
            </a:xfrm>
            <a:prstGeom prst="rect">
              <a:avLst/>
            </a:prstGeom>
          </p:spPr>
          <p:txBody>
            <a:bodyPr lIns="0" tIns="0" rIns="0" bIns="0" rtlCol="0" anchor="t">
              <a:spAutoFit/>
            </a:bodyPr>
            <a:lstStyle/>
            <a:p>
              <a:pPr marL="410211" lvl="1" indent="-205106">
                <a:lnSpc>
                  <a:spcPts val="2850"/>
                </a:lnSpc>
                <a:buFont typeface="Arial"/>
                <a:buChar char="•"/>
              </a:pPr>
              <a:r>
                <a:rPr lang="en-US" sz="1900" spc="38">
                  <a:solidFill>
                    <a:srgbClr val="191919"/>
                  </a:solidFill>
                  <a:latin typeface="Aileron"/>
                </a:rPr>
                <a:t>This was noted as potentially reducing service user accountability</a:t>
              </a:r>
            </a:p>
            <a:p>
              <a:pPr marL="410211" lvl="1" indent="-205106">
                <a:lnSpc>
                  <a:spcPts val="2850"/>
                </a:lnSpc>
                <a:buFont typeface="Arial"/>
                <a:buChar char="•"/>
              </a:pPr>
              <a:r>
                <a:rPr lang="en-US" sz="1900" spc="38">
                  <a:solidFill>
                    <a:srgbClr val="191919"/>
                  </a:solidFill>
                  <a:latin typeface="Aileron"/>
                </a:rPr>
                <a:t>It was also discussed as reducing motivation and a tangible measure of success</a:t>
              </a:r>
            </a:p>
          </p:txBody>
        </p:sp>
        <p:sp>
          <p:nvSpPr>
            <p:cNvPr id="20" name="TextBox 20"/>
            <p:cNvSpPr txBox="1"/>
            <p:nvPr/>
          </p:nvSpPr>
          <p:spPr>
            <a:xfrm>
              <a:off x="11871065" y="398565"/>
              <a:ext cx="7565484" cy="2196253"/>
            </a:xfrm>
            <a:prstGeom prst="rect">
              <a:avLst/>
            </a:prstGeom>
          </p:spPr>
          <p:txBody>
            <a:bodyPr lIns="0" tIns="0" rIns="0" bIns="0" rtlCol="0" anchor="t">
              <a:spAutoFit/>
            </a:bodyPr>
            <a:lstStyle/>
            <a:p>
              <a:pPr algn="ctr">
                <a:lnSpc>
                  <a:spcPts val="2660"/>
                </a:lnSpc>
              </a:pPr>
              <a:r>
                <a:rPr lang="en-US" sz="1900" spc="95">
                  <a:solidFill>
                    <a:srgbClr val="193E72"/>
                  </a:solidFill>
                  <a:latin typeface="Lato Italics"/>
                </a:rPr>
                <a:t>'It’s [CO monitoring] good because it proves to myself, and to everybody else that, you know, that I’m sticking to not smoking, because you can actually see the numbers going down’. </a:t>
              </a:r>
            </a:p>
            <a:p>
              <a:pPr algn="ctr">
                <a:lnSpc>
                  <a:spcPts val="2660"/>
                </a:lnSpc>
                <a:spcBef>
                  <a:spcPct val="0"/>
                </a:spcBef>
              </a:pPr>
              <a:r>
                <a:rPr lang="en-US" sz="1900" spc="95">
                  <a:solidFill>
                    <a:srgbClr val="193E72"/>
                  </a:solidFill>
                  <a:latin typeface="Lato Italics"/>
                </a:rPr>
                <a:t>(service user)</a:t>
              </a:r>
            </a:p>
          </p:txBody>
        </p:sp>
      </p:grpSp>
      <p:grpSp>
        <p:nvGrpSpPr>
          <p:cNvPr id="21" name="Group 21"/>
          <p:cNvGrpSpPr/>
          <p:nvPr/>
        </p:nvGrpSpPr>
        <p:grpSpPr>
          <a:xfrm>
            <a:off x="2198571" y="298778"/>
            <a:ext cx="13993585" cy="1071397"/>
            <a:chOff x="0" y="0"/>
            <a:chExt cx="18658114" cy="1428529"/>
          </a:xfrm>
        </p:grpSpPr>
        <p:sp>
          <p:nvSpPr>
            <p:cNvPr id="22" name="TextBox 22"/>
            <p:cNvSpPr txBox="1"/>
            <p:nvPr/>
          </p:nvSpPr>
          <p:spPr>
            <a:xfrm>
              <a:off x="0" y="-47625"/>
              <a:ext cx="18658114" cy="767969"/>
            </a:xfrm>
            <a:prstGeom prst="rect">
              <a:avLst/>
            </a:prstGeom>
          </p:spPr>
          <p:txBody>
            <a:bodyPr lIns="0" tIns="0" rIns="0" bIns="0" rtlCol="0" anchor="t">
              <a:spAutoFit/>
            </a:bodyPr>
            <a:lstStyle/>
            <a:p>
              <a:pPr marL="0" lvl="0" indent="0" algn="ctr">
                <a:lnSpc>
                  <a:spcPts val="4716"/>
                </a:lnSpc>
                <a:spcBef>
                  <a:spcPct val="0"/>
                </a:spcBef>
              </a:pPr>
              <a:r>
                <a:rPr lang="en-US" sz="3600" spc="107">
                  <a:solidFill>
                    <a:srgbClr val="191919"/>
                  </a:solidFill>
                  <a:latin typeface="Aileron Ultra-Bold"/>
                </a:rPr>
                <a:t>EFFECTIVENESS AND EFFICACY OF A HYBRID APPROACH </a:t>
              </a:r>
            </a:p>
          </p:txBody>
        </p:sp>
        <p:sp>
          <p:nvSpPr>
            <p:cNvPr id="23" name="TextBox 23"/>
            <p:cNvSpPr txBox="1"/>
            <p:nvPr/>
          </p:nvSpPr>
          <p:spPr>
            <a:xfrm>
              <a:off x="324536" y="849832"/>
              <a:ext cx="18009042" cy="578697"/>
            </a:xfrm>
            <a:prstGeom prst="rect">
              <a:avLst/>
            </a:prstGeom>
          </p:spPr>
          <p:txBody>
            <a:bodyPr lIns="0" tIns="0" rIns="0" bIns="0" rtlCol="0" anchor="t">
              <a:spAutoFit/>
            </a:bodyPr>
            <a:lstStyle/>
            <a:p>
              <a:pPr marL="0" lvl="0" indent="0" algn="ctr">
                <a:lnSpc>
                  <a:spcPts val="3640"/>
                </a:lnSpc>
              </a:pPr>
              <a:endParaRPr/>
            </a:p>
          </p:txBody>
        </p:sp>
      </p:gr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1640" y="1525058"/>
            <a:ext cx="17408792" cy="3113635"/>
            <a:chOff x="0" y="-47625"/>
            <a:chExt cx="23211723" cy="4151514"/>
          </a:xfrm>
        </p:grpSpPr>
        <p:grpSp>
          <p:nvGrpSpPr>
            <p:cNvPr id="3" name="Group 3"/>
            <p:cNvGrpSpPr/>
            <p:nvPr/>
          </p:nvGrpSpPr>
          <p:grpSpPr>
            <a:xfrm>
              <a:off x="6792839" y="0"/>
              <a:ext cx="9369964" cy="1324491"/>
              <a:chOff x="0" y="0"/>
              <a:chExt cx="7683148" cy="1112520"/>
            </a:xfrm>
          </p:grpSpPr>
          <p:sp>
            <p:nvSpPr>
              <p:cNvPr id="4" name="Freeform 4"/>
              <p:cNvSpPr/>
              <p:nvPr/>
            </p:nvSpPr>
            <p:spPr>
              <a:xfrm>
                <a:off x="0" y="0"/>
                <a:ext cx="7683147" cy="1113790"/>
              </a:xfrm>
              <a:custGeom>
                <a:avLst/>
                <a:gdLst/>
                <a:ahLst/>
                <a:cxnLst/>
                <a:rect l="l" t="t" r="r" b="b"/>
                <a:pathLst>
                  <a:path w="7683147" h="1113790">
                    <a:moveTo>
                      <a:pt x="7130697" y="0"/>
                    </a:moveTo>
                    <a:lnTo>
                      <a:pt x="553720" y="0"/>
                    </a:lnTo>
                    <a:cubicBezTo>
                      <a:pt x="247650" y="0"/>
                      <a:pt x="0" y="247650"/>
                      <a:pt x="0" y="553720"/>
                    </a:cubicBezTo>
                    <a:cubicBezTo>
                      <a:pt x="0" y="859790"/>
                      <a:pt x="247650" y="1107440"/>
                      <a:pt x="553720" y="1107440"/>
                    </a:cubicBezTo>
                    <a:lnTo>
                      <a:pt x="7130697" y="1113790"/>
                    </a:lnTo>
                    <a:lnTo>
                      <a:pt x="7683147" y="558800"/>
                    </a:lnTo>
                    <a:lnTo>
                      <a:pt x="7130697" y="0"/>
                    </a:lnTo>
                    <a:close/>
                  </a:path>
                </a:pathLst>
              </a:custGeom>
              <a:solidFill>
                <a:srgbClr val="191919">
                  <a:alpha val="4706"/>
                </a:srgbClr>
              </a:solidFill>
            </p:spPr>
          </p:sp>
          <p:sp>
            <p:nvSpPr>
              <p:cNvPr id="5" name="Freeform 5"/>
              <p:cNvSpPr/>
              <p:nvPr/>
            </p:nvSpPr>
            <p:spPr>
              <a:xfrm>
                <a:off x="144174" y="172686"/>
                <a:ext cx="796232" cy="762069"/>
              </a:xfrm>
              <a:custGeom>
                <a:avLst/>
                <a:gdLst/>
                <a:ahLst/>
                <a:cxnLst/>
                <a:rect l="l" t="t" r="r" b="b"/>
                <a:pathLst>
                  <a:path w="796232" h="762069">
                    <a:moveTo>
                      <a:pt x="398116" y="34"/>
                    </a:moveTo>
                    <a:cubicBezTo>
                      <a:pt x="261975" y="0"/>
                      <a:pt x="136161" y="72610"/>
                      <a:pt x="68080" y="190506"/>
                    </a:cubicBezTo>
                    <a:cubicBezTo>
                      <a:pt x="0" y="308402"/>
                      <a:pt x="0" y="453666"/>
                      <a:pt x="68080" y="571562"/>
                    </a:cubicBezTo>
                    <a:cubicBezTo>
                      <a:pt x="136161" y="689458"/>
                      <a:pt x="261975" y="762068"/>
                      <a:pt x="398116" y="762034"/>
                    </a:cubicBezTo>
                    <a:cubicBezTo>
                      <a:pt x="534257" y="762068"/>
                      <a:pt x="660071" y="689458"/>
                      <a:pt x="728152" y="571562"/>
                    </a:cubicBezTo>
                    <a:cubicBezTo>
                      <a:pt x="796232" y="453666"/>
                      <a:pt x="796232" y="308402"/>
                      <a:pt x="728152" y="190506"/>
                    </a:cubicBezTo>
                    <a:cubicBezTo>
                      <a:pt x="660071" y="72610"/>
                      <a:pt x="534257" y="0"/>
                      <a:pt x="398116" y="34"/>
                    </a:cubicBezTo>
                    <a:close/>
                  </a:path>
                </a:pathLst>
              </a:custGeom>
              <a:solidFill>
                <a:srgbClr val="191919">
                  <a:alpha val="4706"/>
                </a:srgbClr>
              </a:solidFill>
            </p:spPr>
          </p:sp>
        </p:grpSp>
        <p:grpSp>
          <p:nvGrpSpPr>
            <p:cNvPr id="6" name="Group 6"/>
            <p:cNvGrpSpPr/>
            <p:nvPr/>
          </p:nvGrpSpPr>
          <p:grpSpPr>
            <a:xfrm>
              <a:off x="0" y="0"/>
              <a:ext cx="8179630" cy="1324491"/>
              <a:chOff x="0" y="0"/>
              <a:chExt cx="6707102" cy="1112520"/>
            </a:xfrm>
          </p:grpSpPr>
          <p:sp>
            <p:nvSpPr>
              <p:cNvPr id="7" name="Freeform 7"/>
              <p:cNvSpPr/>
              <p:nvPr/>
            </p:nvSpPr>
            <p:spPr>
              <a:xfrm>
                <a:off x="0" y="0"/>
                <a:ext cx="6707102" cy="1113790"/>
              </a:xfrm>
              <a:custGeom>
                <a:avLst/>
                <a:gdLst/>
                <a:ahLst/>
                <a:cxnLst/>
                <a:rect l="l" t="t" r="r" b="b"/>
                <a:pathLst>
                  <a:path w="6707102" h="1113790">
                    <a:moveTo>
                      <a:pt x="6154652" y="0"/>
                    </a:moveTo>
                    <a:lnTo>
                      <a:pt x="553720" y="0"/>
                    </a:lnTo>
                    <a:cubicBezTo>
                      <a:pt x="247650" y="0"/>
                      <a:pt x="0" y="247650"/>
                      <a:pt x="0" y="553720"/>
                    </a:cubicBezTo>
                    <a:cubicBezTo>
                      <a:pt x="0" y="859790"/>
                      <a:pt x="247650" y="1107440"/>
                      <a:pt x="553720" y="1107440"/>
                    </a:cubicBezTo>
                    <a:lnTo>
                      <a:pt x="6154652" y="1113790"/>
                    </a:lnTo>
                    <a:lnTo>
                      <a:pt x="6707102" y="558800"/>
                    </a:lnTo>
                    <a:lnTo>
                      <a:pt x="6154652" y="0"/>
                    </a:lnTo>
                    <a:close/>
                  </a:path>
                </a:pathLst>
              </a:custGeom>
              <a:solidFill>
                <a:srgbClr val="13538A"/>
              </a:solidFill>
            </p:spPr>
          </p:sp>
          <p:sp>
            <p:nvSpPr>
              <p:cNvPr id="8" name="Freeform 8"/>
              <p:cNvSpPr/>
              <p:nvPr/>
            </p:nvSpPr>
            <p:spPr>
              <a:xfrm>
                <a:off x="144174" y="172686"/>
                <a:ext cx="796232" cy="762069"/>
              </a:xfrm>
              <a:custGeom>
                <a:avLst/>
                <a:gdLst/>
                <a:ahLst/>
                <a:cxnLst/>
                <a:rect l="l" t="t" r="r" b="b"/>
                <a:pathLst>
                  <a:path w="796232" h="762069">
                    <a:moveTo>
                      <a:pt x="398116" y="34"/>
                    </a:moveTo>
                    <a:cubicBezTo>
                      <a:pt x="261975" y="0"/>
                      <a:pt x="136161" y="72610"/>
                      <a:pt x="68080" y="190506"/>
                    </a:cubicBezTo>
                    <a:cubicBezTo>
                      <a:pt x="0" y="308402"/>
                      <a:pt x="0" y="453666"/>
                      <a:pt x="68080" y="571562"/>
                    </a:cubicBezTo>
                    <a:cubicBezTo>
                      <a:pt x="136161" y="689458"/>
                      <a:pt x="261975" y="762068"/>
                      <a:pt x="398116" y="762034"/>
                    </a:cubicBezTo>
                    <a:cubicBezTo>
                      <a:pt x="534257" y="762068"/>
                      <a:pt x="660071" y="689458"/>
                      <a:pt x="728152" y="571562"/>
                    </a:cubicBezTo>
                    <a:cubicBezTo>
                      <a:pt x="796232" y="453666"/>
                      <a:pt x="796232" y="308402"/>
                      <a:pt x="728152" y="190506"/>
                    </a:cubicBezTo>
                    <a:cubicBezTo>
                      <a:pt x="660071" y="72610"/>
                      <a:pt x="534257" y="0"/>
                      <a:pt x="398116" y="34"/>
                    </a:cubicBezTo>
                    <a:close/>
                  </a:path>
                </a:pathLst>
              </a:custGeom>
              <a:solidFill>
                <a:srgbClr val="FFFFFF"/>
              </a:solidFill>
            </p:spPr>
          </p:sp>
        </p:grpSp>
        <p:sp>
          <p:nvSpPr>
            <p:cNvPr id="10" name="Freeform 10"/>
            <p:cNvSpPr/>
            <p:nvPr/>
          </p:nvSpPr>
          <p:spPr>
            <a:xfrm>
              <a:off x="4465017" y="2323902"/>
              <a:ext cx="12013279" cy="1326003"/>
            </a:xfrm>
            <a:custGeom>
              <a:avLst/>
              <a:gdLst/>
              <a:ahLst/>
              <a:cxnLst/>
              <a:rect l="l" t="t" r="r" b="b"/>
              <a:pathLst>
                <a:path w="9850603" h="1113790">
                  <a:moveTo>
                    <a:pt x="9298153" y="0"/>
                  </a:moveTo>
                  <a:lnTo>
                    <a:pt x="553720" y="0"/>
                  </a:lnTo>
                  <a:cubicBezTo>
                    <a:pt x="247650" y="0"/>
                    <a:pt x="0" y="247650"/>
                    <a:pt x="0" y="553720"/>
                  </a:cubicBezTo>
                  <a:cubicBezTo>
                    <a:pt x="0" y="859790"/>
                    <a:pt x="247650" y="1107440"/>
                    <a:pt x="553720" y="1107440"/>
                  </a:cubicBezTo>
                  <a:lnTo>
                    <a:pt x="9298153" y="1113790"/>
                  </a:lnTo>
                  <a:lnTo>
                    <a:pt x="9850603" y="558800"/>
                  </a:lnTo>
                  <a:lnTo>
                    <a:pt x="9298153" y="0"/>
                  </a:lnTo>
                  <a:close/>
                </a:path>
              </a:pathLst>
            </a:custGeom>
            <a:solidFill>
              <a:srgbClr val="191919">
                <a:alpha val="4706"/>
              </a:srgbClr>
            </a:solidFill>
          </p:spPr>
        </p:sp>
        <p:sp>
          <p:nvSpPr>
            <p:cNvPr id="12" name="TextBox 12"/>
            <p:cNvSpPr txBox="1"/>
            <p:nvPr/>
          </p:nvSpPr>
          <p:spPr>
            <a:xfrm>
              <a:off x="1354703" y="115510"/>
              <a:ext cx="6220629" cy="1026795"/>
            </a:xfrm>
            <a:prstGeom prst="rect">
              <a:avLst/>
            </a:prstGeom>
          </p:spPr>
          <p:txBody>
            <a:bodyPr lIns="0" tIns="0" rIns="0" bIns="0" rtlCol="0" anchor="t">
              <a:spAutoFit/>
            </a:bodyPr>
            <a:lstStyle/>
            <a:p>
              <a:pPr>
                <a:lnSpc>
                  <a:spcPts val="3150"/>
                </a:lnSpc>
              </a:pPr>
              <a:r>
                <a:rPr lang="en-US" sz="2100" spc="42">
                  <a:solidFill>
                    <a:srgbClr val="FFFFFF"/>
                  </a:solidFill>
                  <a:latin typeface="Aileron Bold"/>
                </a:rPr>
                <a:t>Remote provision offers flexibility which supports engagement</a:t>
              </a:r>
            </a:p>
          </p:txBody>
        </p:sp>
        <p:sp>
          <p:nvSpPr>
            <p:cNvPr id="13" name="TextBox 13"/>
            <p:cNvSpPr txBox="1"/>
            <p:nvPr/>
          </p:nvSpPr>
          <p:spPr>
            <a:xfrm>
              <a:off x="8314768" y="-34985"/>
              <a:ext cx="7490331" cy="1337310"/>
            </a:xfrm>
            <a:prstGeom prst="rect">
              <a:avLst/>
            </a:prstGeom>
          </p:spPr>
          <p:txBody>
            <a:bodyPr lIns="0" tIns="0" rIns="0" bIns="0" rtlCol="0" anchor="t">
              <a:spAutoFit/>
            </a:bodyPr>
            <a:lstStyle/>
            <a:p>
              <a:pPr>
                <a:lnSpc>
                  <a:spcPts val="2700"/>
                </a:lnSpc>
              </a:pPr>
              <a:r>
                <a:rPr lang="en-US" sz="1800" spc="36">
                  <a:solidFill>
                    <a:srgbClr val="191919"/>
                  </a:solidFill>
                  <a:latin typeface="Aileron"/>
                </a:rPr>
                <a:t>Remote provision was suggested to help accommodate and permit stop-smoking support to fit into people’s personal and work lives</a:t>
              </a:r>
            </a:p>
          </p:txBody>
        </p:sp>
        <p:sp>
          <p:nvSpPr>
            <p:cNvPr id="14" name="TextBox 14"/>
            <p:cNvSpPr txBox="1"/>
            <p:nvPr/>
          </p:nvSpPr>
          <p:spPr>
            <a:xfrm>
              <a:off x="5590049" y="2266752"/>
              <a:ext cx="11217003" cy="1337310"/>
            </a:xfrm>
            <a:prstGeom prst="rect">
              <a:avLst/>
            </a:prstGeom>
          </p:spPr>
          <p:txBody>
            <a:bodyPr lIns="0" tIns="0" rIns="0" bIns="0" rtlCol="0" anchor="t">
              <a:spAutoFit/>
            </a:bodyPr>
            <a:lstStyle/>
            <a:p>
              <a:pPr>
                <a:lnSpc>
                  <a:spcPts val="2700"/>
                </a:lnSpc>
              </a:pPr>
              <a:r>
                <a:rPr lang="en-US" sz="1800" spc="36">
                  <a:solidFill>
                    <a:srgbClr val="191919"/>
                  </a:solidFill>
                  <a:latin typeface="Aileron"/>
                </a:rPr>
                <a:t>The ability to offer, and rearrange to remote appointments was noted as enabling service contact and the continuation of support, reducing the opportunity for missing appointments</a:t>
              </a:r>
            </a:p>
          </p:txBody>
        </p:sp>
        <p:sp>
          <p:nvSpPr>
            <p:cNvPr id="15" name="TextBox 15"/>
            <p:cNvSpPr txBox="1"/>
            <p:nvPr/>
          </p:nvSpPr>
          <p:spPr>
            <a:xfrm>
              <a:off x="16914062" y="-47625"/>
              <a:ext cx="6297661" cy="1663065"/>
            </a:xfrm>
            <a:prstGeom prst="rect">
              <a:avLst/>
            </a:prstGeom>
          </p:spPr>
          <p:txBody>
            <a:bodyPr lIns="0" tIns="0" rIns="0" bIns="0" rtlCol="0" anchor="t">
              <a:spAutoFit/>
            </a:bodyPr>
            <a:lstStyle/>
            <a:p>
              <a:pPr algn="ctr">
                <a:lnSpc>
                  <a:spcPts val="2520"/>
                </a:lnSpc>
              </a:pPr>
              <a:r>
                <a:rPr lang="en-US" sz="1800" spc="89">
                  <a:solidFill>
                    <a:srgbClr val="193E72"/>
                  </a:solidFill>
                  <a:latin typeface="Lato Italics"/>
                </a:rPr>
                <a:t>‘It’s like, booking time off work for an appointment and stuff like that, whereas doing it remotely, I could just do it at work.’ </a:t>
              </a:r>
            </a:p>
            <a:p>
              <a:pPr algn="ctr">
                <a:lnSpc>
                  <a:spcPts val="2520"/>
                </a:lnSpc>
                <a:spcBef>
                  <a:spcPct val="0"/>
                </a:spcBef>
              </a:pPr>
              <a:r>
                <a:rPr lang="en-US" sz="1800" spc="89">
                  <a:solidFill>
                    <a:srgbClr val="193E72"/>
                  </a:solidFill>
                  <a:latin typeface="Lato Italics"/>
                </a:rPr>
                <a:t>(service user)</a:t>
              </a:r>
            </a:p>
          </p:txBody>
        </p:sp>
        <p:sp>
          <p:nvSpPr>
            <p:cNvPr id="16" name="TextBox 16"/>
            <p:cNvSpPr txBox="1"/>
            <p:nvPr/>
          </p:nvSpPr>
          <p:spPr>
            <a:xfrm>
              <a:off x="17027859" y="2154862"/>
              <a:ext cx="6138097" cy="1949027"/>
            </a:xfrm>
            <a:prstGeom prst="rect">
              <a:avLst/>
            </a:prstGeom>
          </p:spPr>
          <p:txBody>
            <a:bodyPr lIns="0" tIns="0" rIns="0" bIns="0" rtlCol="0" anchor="t">
              <a:spAutoFit/>
            </a:bodyPr>
            <a:lstStyle/>
            <a:p>
              <a:pPr algn="ctr">
                <a:lnSpc>
                  <a:spcPts val="2380"/>
                </a:lnSpc>
              </a:pPr>
              <a:r>
                <a:rPr lang="en-US" sz="1700" spc="85">
                  <a:solidFill>
                    <a:srgbClr val="193E72"/>
                  </a:solidFill>
                  <a:latin typeface="Lato Italics"/>
                </a:rPr>
                <a:t>‘it’s the best of both worlds really, so it’s made it all more accessible for me… when I couldn’t make a meeting due to childcare issues, I could still get my support that week.’ </a:t>
              </a:r>
            </a:p>
            <a:p>
              <a:pPr algn="ctr">
                <a:lnSpc>
                  <a:spcPts val="2380"/>
                </a:lnSpc>
                <a:spcBef>
                  <a:spcPct val="0"/>
                </a:spcBef>
              </a:pPr>
              <a:r>
                <a:rPr lang="en-US" sz="1700" spc="85">
                  <a:solidFill>
                    <a:srgbClr val="193E72"/>
                  </a:solidFill>
                  <a:latin typeface="Lato Italics"/>
                </a:rPr>
                <a:t>(service user)</a:t>
              </a:r>
            </a:p>
          </p:txBody>
        </p:sp>
      </p:grpSp>
      <p:sp>
        <p:nvSpPr>
          <p:cNvPr id="17" name="Freeform 17"/>
          <p:cNvSpPr/>
          <p:nvPr/>
        </p:nvSpPr>
        <p:spPr>
          <a:xfrm>
            <a:off x="675559" y="1770885"/>
            <a:ext cx="551444" cy="515600"/>
          </a:xfrm>
          <a:custGeom>
            <a:avLst/>
            <a:gdLst/>
            <a:ahLst/>
            <a:cxnLst/>
            <a:rect l="l" t="t" r="r" b="b"/>
            <a:pathLst>
              <a:path w="551444" h="515600">
                <a:moveTo>
                  <a:pt x="0" y="0"/>
                </a:moveTo>
                <a:lnTo>
                  <a:pt x="551444" y="0"/>
                </a:lnTo>
                <a:lnTo>
                  <a:pt x="551444" y="515601"/>
                </a:lnTo>
                <a:lnTo>
                  <a:pt x="0" y="5156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8" name="Group 18"/>
          <p:cNvGrpSpPr/>
          <p:nvPr/>
        </p:nvGrpSpPr>
        <p:grpSpPr>
          <a:xfrm>
            <a:off x="3388853" y="496623"/>
            <a:ext cx="11510293" cy="1064153"/>
            <a:chOff x="0" y="0"/>
            <a:chExt cx="15347058" cy="1418871"/>
          </a:xfrm>
        </p:grpSpPr>
        <p:sp>
          <p:nvSpPr>
            <p:cNvPr id="19" name="TextBox 19"/>
            <p:cNvSpPr txBox="1"/>
            <p:nvPr/>
          </p:nvSpPr>
          <p:spPr>
            <a:xfrm>
              <a:off x="0" y="-47625"/>
              <a:ext cx="15347058" cy="767969"/>
            </a:xfrm>
            <a:prstGeom prst="rect">
              <a:avLst/>
            </a:prstGeom>
          </p:spPr>
          <p:txBody>
            <a:bodyPr lIns="0" tIns="0" rIns="0" bIns="0" rtlCol="0" anchor="t">
              <a:spAutoFit/>
            </a:bodyPr>
            <a:lstStyle/>
            <a:p>
              <a:pPr marL="0" lvl="0" indent="0" algn="ctr">
                <a:lnSpc>
                  <a:spcPts val="4716"/>
                </a:lnSpc>
                <a:spcBef>
                  <a:spcPct val="0"/>
                </a:spcBef>
              </a:pPr>
              <a:r>
                <a:rPr lang="en-US" sz="3600" spc="107">
                  <a:solidFill>
                    <a:srgbClr val="191919"/>
                  </a:solidFill>
                  <a:latin typeface="Aileron Ultra-Bold"/>
                </a:rPr>
                <a:t>ACCOMMODATION TO SERVICE USERS’ NEEDS </a:t>
              </a:r>
            </a:p>
          </p:txBody>
        </p:sp>
        <p:sp>
          <p:nvSpPr>
            <p:cNvPr id="20" name="TextBox 20"/>
            <p:cNvSpPr txBox="1"/>
            <p:nvPr/>
          </p:nvSpPr>
          <p:spPr>
            <a:xfrm>
              <a:off x="266944" y="840175"/>
              <a:ext cx="14813170" cy="578697"/>
            </a:xfrm>
            <a:prstGeom prst="rect">
              <a:avLst/>
            </a:prstGeom>
          </p:spPr>
          <p:txBody>
            <a:bodyPr lIns="0" tIns="0" rIns="0" bIns="0" rtlCol="0" anchor="t">
              <a:spAutoFit/>
            </a:bodyPr>
            <a:lstStyle/>
            <a:p>
              <a:pPr marL="0" lvl="0" indent="0" algn="ctr">
                <a:lnSpc>
                  <a:spcPts val="3640"/>
                </a:lnSpc>
              </a:pPr>
              <a:endParaRPr/>
            </a:p>
          </p:txBody>
        </p:sp>
      </p:grpSp>
      <p:grpSp>
        <p:nvGrpSpPr>
          <p:cNvPr id="21" name="Group 21"/>
          <p:cNvGrpSpPr/>
          <p:nvPr/>
        </p:nvGrpSpPr>
        <p:grpSpPr>
          <a:xfrm>
            <a:off x="5208541" y="5141845"/>
            <a:ext cx="9987540" cy="993368"/>
            <a:chOff x="0" y="0"/>
            <a:chExt cx="10919394" cy="1112520"/>
          </a:xfrm>
        </p:grpSpPr>
        <p:sp>
          <p:nvSpPr>
            <p:cNvPr id="22" name="Freeform 22"/>
            <p:cNvSpPr/>
            <p:nvPr/>
          </p:nvSpPr>
          <p:spPr>
            <a:xfrm>
              <a:off x="0" y="0"/>
              <a:ext cx="10919394" cy="1113790"/>
            </a:xfrm>
            <a:custGeom>
              <a:avLst/>
              <a:gdLst/>
              <a:ahLst/>
              <a:cxnLst/>
              <a:rect l="l" t="t" r="r" b="b"/>
              <a:pathLst>
                <a:path w="10919394" h="1113790">
                  <a:moveTo>
                    <a:pt x="10366944" y="0"/>
                  </a:moveTo>
                  <a:lnTo>
                    <a:pt x="553720" y="0"/>
                  </a:lnTo>
                  <a:cubicBezTo>
                    <a:pt x="247650" y="0"/>
                    <a:pt x="0" y="247650"/>
                    <a:pt x="0" y="553720"/>
                  </a:cubicBezTo>
                  <a:cubicBezTo>
                    <a:pt x="0" y="859790"/>
                    <a:pt x="247650" y="1107440"/>
                    <a:pt x="553720" y="1107440"/>
                  </a:cubicBezTo>
                  <a:lnTo>
                    <a:pt x="10366944" y="1113790"/>
                  </a:lnTo>
                  <a:lnTo>
                    <a:pt x="10919394" y="558800"/>
                  </a:lnTo>
                  <a:lnTo>
                    <a:pt x="10366944" y="0"/>
                  </a:lnTo>
                  <a:close/>
                </a:path>
              </a:pathLst>
            </a:custGeom>
            <a:solidFill>
              <a:srgbClr val="191919">
                <a:alpha val="4706"/>
              </a:srgbClr>
            </a:solidFill>
          </p:spPr>
        </p:sp>
        <p:sp>
          <p:nvSpPr>
            <p:cNvPr id="23" name="Freeform 23"/>
            <p:cNvSpPr/>
            <p:nvPr/>
          </p:nvSpPr>
          <p:spPr>
            <a:xfrm>
              <a:off x="144174" y="172686"/>
              <a:ext cx="796232" cy="762069"/>
            </a:xfrm>
            <a:custGeom>
              <a:avLst/>
              <a:gdLst/>
              <a:ahLst/>
              <a:cxnLst/>
              <a:rect l="l" t="t" r="r" b="b"/>
              <a:pathLst>
                <a:path w="796232" h="762069">
                  <a:moveTo>
                    <a:pt x="398116" y="34"/>
                  </a:moveTo>
                  <a:cubicBezTo>
                    <a:pt x="261975" y="0"/>
                    <a:pt x="136161" y="72610"/>
                    <a:pt x="68080" y="190506"/>
                  </a:cubicBezTo>
                  <a:cubicBezTo>
                    <a:pt x="0" y="308402"/>
                    <a:pt x="0" y="453666"/>
                    <a:pt x="68080" y="571562"/>
                  </a:cubicBezTo>
                  <a:cubicBezTo>
                    <a:pt x="136161" y="689458"/>
                    <a:pt x="261975" y="762068"/>
                    <a:pt x="398116" y="762034"/>
                  </a:cubicBezTo>
                  <a:cubicBezTo>
                    <a:pt x="534257" y="762068"/>
                    <a:pt x="660071" y="689458"/>
                    <a:pt x="728152" y="571562"/>
                  </a:cubicBezTo>
                  <a:cubicBezTo>
                    <a:pt x="796232" y="453666"/>
                    <a:pt x="796232" y="308402"/>
                    <a:pt x="728152" y="190506"/>
                  </a:cubicBezTo>
                  <a:cubicBezTo>
                    <a:pt x="660071" y="72610"/>
                    <a:pt x="534257" y="0"/>
                    <a:pt x="398116" y="34"/>
                  </a:cubicBezTo>
                  <a:close/>
                </a:path>
              </a:pathLst>
            </a:custGeom>
            <a:solidFill>
              <a:srgbClr val="191919">
                <a:alpha val="4706"/>
              </a:srgbClr>
            </a:solidFill>
          </p:spPr>
        </p:sp>
      </p:grpSp>
      <p:grpSp>
        <p:nvGrpSpPr>
          <p:cNvPr id="24" name="Group 24"/>
          <p:cNvGrpSpPr/>
          <p:nvPr/>
        </p:nvGrpSpPr>
        <p:grpSpPr>
          <a:xfrm>
            <a:off x="439604" y="5126426"/>
            <a:ext cx="5809031" cy="993368"/>
            <a:chOff x="0" y="0"/>
            <a:chExt cx="6351023" cy="1112520"/>
          </a:xfrm>
        </p:grpSpPr>
        <p:sp>
          <p:nvSpPr>
            <p:cNvPr id="25" name="Freeform 25"/>
            <p:cNvSpPr/>
            <p:nvPr/>
          </p:nvSpPr>
          <p:spPr>
            <a:xfrm>
              <a:off x="0" y="0"/>
              <a:ext cx="6351023" cy="1113790"/>
            </a:xfrm>
            <a:custGeom>
              <a:avLst/>
              <a:gdLst/>
              <a:ahLst/>
              <a:cxnLst/>
              <a:rect l="l" t="t" r="r" b="b"/>
              <a:pathLst>
                <a:path w="6351023" h="1113790">
                  <a:moveTo>
                    <a:pt x="5798573" y="0"/>
                  </a:moveTo>
                  <a:lnTo>
                    <a:pt x="553720" y="0"/>
                  </a:lnTo>
                  <a:cubicBezTo>
                    <a:pt x="247650" y="0"/>
                    <a:pt x="0" y="247650"/>
                    <a:pt x="0" y="553720"/>
                  </a:cubicBezTo>
                  <a:cubicBezTo>
                    <a:pt x="0" y="859790"/>
                    <a:pt x="247650" y="1107440"/>
                    <a:pt x="553720" y="1107440"/>
                  </a:cubicBezTo>
                  <a:lnTo>
                    <a:pt x="5798573" y="1113790"/>
                  </a:lnTo>
                  <a:lnTo>
                    <a:pt x="6351023" y="558800"/>
                  </a:lnTo>
                  <a:lnTo>
                    <a:pt x="5798573" y="0"/>
                  </a:lnTo>
                  <a:close/>
                </a:path>
              </a:pathLst>
            </a:custGeom>
            <a:solidFill>
              <a:srgbClr val="3EDAD8"/>
            </a:solidFill>
          </p:spPr>
        </p:sp>
        <p:sp>
          <p:nvSpPr>
            <p:cNvPr id="26" name="Freeform 26"/>
            <p:cNvSpPr/>
            <p:nvPr/>
          </p:nvSpPr>
          <p:spPr>
            <a:xfrm>
              <a:off x="144174" y="172686"/>
              <a:ext cx="796232" cy="762069"/>
            </a:xfrm>
            <a:custGeom>
              <a:avLst/>
              <a:gdLst/>
              <a:ahLst/>
              <a:cxnLst/>
              <a:rect l="l" t="t" r="r" b="b"/>
              <a:pathLst>
                <a:path w="796232" h="762069">
                  <a:moveTo>
                    <a:pt x="398116" y="34"/>
                  </a:moveTo>
                  <a:cubicBezTo>
                    <a:pt x="261975" y="0"/>
                    <a:pt x="136161" y="72610"/>
                    <a:pt x="68080" y="190506"/>
                  </a:cubicBezTo>
                  <a:cubicBezTo>
                    <a:pt x="0" y="308402"/>
                    <a:pt x="0" y="453666"/>
                    <a:pt x="68080" y="571562"/>
                  </a:cubicBezTo>
                  <a:cubicBezTo>
                    <a:pt x="136161" y="689458"/>
                    <a:pt x="261975" y="762068"/>
                    <a:pt x="398116" y="762034"/>
                  </a:cubicBezTo>
                  <a:cubicBezTo>
                    <a:pt x="534257" y="762068"/>
                    <a:pt x="660071" y="689458"/>
                    <a:pt x="728152" y="571562"/>
                  </a:cubicBezTo>
                  <a:cubicBezTo>
                    <a:pt x="796232" y="453666"/>
                    <a:pt x="796232" y="308402"/>
                    <a:pt x="728152" y="190506"/>
                  </a:cubicBezTo>
                  <a:cubicBezTo>
                    <a:pt x="660071" y="72610"/>
                    <a:pt x="534257" y="0"/>
                    <a:pt x="398116" y="34"/>
                  </a:cubicBezTo>
                  <a:close/>
                </a:path>
              </a:pathLst>
            </a:custGeom>
            <a:solidFill>
              <a:srgbClr val="FFFFFF"/>
            </a:solidFill>
          </p:spPr>
        </p:sp>
      </p:grpSp>
      <p:sp>
        <p:nvSpPr>
          <p:cNvPr id="28" name="Freeform 28"/>
          <p:cNvSpPr/>
          <p:nvPr/>
        </p:nvSpPr>
        <p:spPr>
          <a:xfrm>
            <a:off x="5534233" y="6287613"/>
            <a:ext cx="9661849" cy="994502"/>
          </a:xfrm>
          <a:custGeom>
            <a:avLst/>
            <a:gdLst/>
            <a:ahLst/>
            <a:cxnLst/>
            <a:rect l="l" t="t" r="r" b="b"/>
            <a:pathLst>
              <a:path w="10563315" h="1113790">
                <a:moveTo>
                  <a:pt x="10010865" y="0"/>
                </a:moveTo>
                <a:lnTo>
                  <a:pt x="553720" y="0"/>
                </a:lnTo>
                <a:cubicBezTo>
                  <a:pt x="247650" y="0"/>
                  <a:pt x="0" y="247650"/>
                  <a:pt x="0" y="553720"/>
                </a:cubicBezTo>
                <a:cubicBezTo>
                  <a:pt x="0" y="859790"/>
                  <a:pt x="247650" y="1107440"/>
                  <a:pt x="553720" y="1107440"/>
                </a:cubicBezTo>
                <a:lnTo>
                  <a:pt x="10010865" y="1113790"/>
                </a:lnTo>
                <a:lnTo>
                  <a:pt x="10563315" y="558800"/>
                </a:lnTo>
                <a:lnTo>
                  <a:pt x="10010865" y="0"/>
                </a:lnTo>
                <a:close/>
              </a:path>
            </a:pathLst>
          </a:custGeom>
          <a:solidFill>
            <a:srgbClr val="191919">
              <a:alpha val="4706"/>
            </a:srgbClr>
          </a:solidFill>
        </p:spPr>
      </p:sp>
      <p:sp>
        <p:nvSpPr>
          <p:cNvPr id="30" name="Freeform 30"/>
          <p:cNvSpPr/>
          <p:nvPr/>
        </p:nvSpPr>
        <p:spPr>
          <a:xfrm>
            <a:off x="675559" y="5351343"/>
            <a:ext cx="476490" cy="517222"/>
          </a:xfrm>
          <a:custGeom>
            <a:avLst/>
            <a:gdLst/>
            <a:ahLst/>
            <a:cxnLst/>
            <a:rect l="l" t="t" r="r" b="b"/>
            <a:pathLst>
              <a:path w="476490" h="517222">
                <a:moveTo>
                  <a:pt x="0" y="0"/>
                </a:moveTo>
                <a:lnTo>
                  <a:pt x="476490" y="0"/>
                </a:lnTo>
                <a:lnTo>
                  <a:pt x="476490" y="517222"/>
                </a:lnTo>
                <a:lnTo>
                  <a:pt x="0" y="5172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1" name="TextBox 31"/>
          <p:cNvSpPr txBox="1"/>
          <p:nvPr/>
        </p:nvSpPr>
        <p:spPr>
          <a:xfrm>
            <a:off x="1589903" y="5196390"/>
            <a:ext cx="4205508" cy="786765"/>
          </a:xfrm>
          <a:prstGeom prst="rect">
            <a:avLst/>
          </a:prstGeom>
        </p:spPr>
        <p:txBody>
          <a:bodyPr lIns="0" tIns="0" rIns="0" bIns="0" rtlCol="0" anchor="t">
            <a:spAutoFit/>
          </a:bodyPr>
          <a:lstStyle/>
          <a:p>
            <a:pPr>
              <a:lnSpc>
                <a:spcPts val="3150"/>
              </a:lnSpc>
            </a:pPr>
            <a:r>
              <a:rPr lang="en-US" sz="2100" spc="42">
                <a:solidFill>
                  <a:srgbClr val="FFFFFF"/>
                </a:solidFill>
                <a:latin typeface="Aileron Bold"/>
              </a:rPr>
              <a:t>The importance of supportive approaches from staff</a:t>
            </a:r>
          </a:p>
        </p:txBody>
      </p:sp>
      <p:sp>
        <p:nvSpPr>
          <p:cNvPr id="32" name="TextBox 32"/>
          <p:cNvSpPr txBox="1"/>
          <p:nvPr/>
        </p:nvSpPr>
        <p:spPr>
          <a:xfrm>
            <a:off x="6448017" y="5272769"/>
            <a:ext cx="8002693" cy="674370"/>
          </a:xfrm>
          <a:prstGeom prst="rect">
            <a:avLst/>
          </a:prstGeom>
        </p:spPr>
        <p:txBody>
          <a:bodyPr lIns="0" tIns="0" rIns="0" bIns="0" rtlCol="0" anchor="t">
            <a:spAutoFit/>
          </a:bodyPr>
          <a:lstStyle/>
          <a:p>
            <a:pPr>
              <a:lnSpc>
                <a:spcPts val="2700"/>
              </a:lnSpc>
            </a:pPr>
            <a:r>
              <a:rPr lang="en-US" sz="1800" spc="36">
                <a:solidFill>
                  <a:srgbClr val="191919"/>
                </a:solidFill>
                <a:latin typeface="Aileron"/>
              </a:rPr>
              <a:t>The perception and experience of non-judgmental supportive relationships from service staff were noted as crucial in engagement/rapport building</a:t>
            </a:r>
          </a:p>
        </p:txBody>
      </p:sp>
      <p:sp>
        <p:nvSpPr>
          <p:cNvPr id="33" name="TextBox 33"/>
          <p:cNvSpPr txBox="1"/>
          <p:nvPr/>
        </p:nvSpPr>
        <p:spPr>
          <a:xfrm>
            <a:off x="6121103" y="6274441"/>
            <a:ext cx="8544072" cy="1017270"/>
          </a:xfrm>
          <a:prstGeom prst="rect">
            <a:avLst/>
          </a:prstGeom>
        </p:spPr>
        <p:txBody>
          <a:bodyPr lIns="0" tIns="0" rIns="0" bIns="0" rtlCol="0" anchor="t">
            <a:spAutoFit/>
          </a:bodyPr>
          <a:lstStyle/>
          <a:p>
            <a:pPr>
              <a:lnSpc>
                <a:spcPts val="2700"/>
              </a:lnSpc>
            </a:pPr>
            <a:r>
              <a:rPr lang="en-US" sz="1800" spc="36">
                <a:solidFill>
                  <a:srgbClr val="191919"/>
                </a:solidFill>
                <a:latin typeface="Aileron"/>
              </a:rPr>
              <a:t>The skills of staff to develop relationships, and the levels of care, compassion and personalised support staff provided helped engagement irrespective of the modality of support</a:t>
            </a:r>
          </a:p>
        </p:txBody>
      </p:sp>
      <p:grpSp>
        <p:nvGrpSpPr>
          <p:cNvPr id="34" name="Group 34"/>
          <p:cNvGrpSpPr/>
          <p:nvPr/>
        </p:nvGrpSpPr>
        <p:grpSpPr>
          <a:xfrm>
            <a:off x="451640" y="7825111"/>
            <a:ext cx="17396757" cy="1461770"/>
            <a:chOff x="0" y="-38100"/>
            <a:chExt cx="23195676" cy="1949027"/>
          </a:xfrm>
        </p:grpSpPr>
        <p:grpSp>
          <p:nvGrpSpPr>
            <p:cNvPr id="35" name="Group 35"/>
            <p:cNvGrpSpPr/>
            <p:nvPr/>
          </p:nvGrpSpPr>
          <p:grpSpPr>
            <a:xfrm>
              <a:off x="6122759" y="224638"/>
              <a:ext cx="11389253" cy="1324491"/>
              <a:chOff x="0" y="0"/>
              <a:chExt cx="9338917" cy="1112520"/>
            </a:xfrm>
          </p:grpSpPr>
          <p:sp>
            <p:nvSpPr>
              <p:cNvPr id="36" name="Freeform 36"/>
              <p:cNvSpPr/>
              <p:nvPr/>
            </p:nvSpPr>
            <p:spPr>
              <a:xfrm>
                <a:off x="0" y="0"/>
                <a:ext cx="9338917" cy="1113790"/>
              </a:xfrm>
              <a:custGeom>
                <a:avLst/>
                <a:gdLst/>
                <a:ahLst/>
                <a:cxnLst/>
                <a:rect l="l" t="t" r="r" b="b"/>
                <a:pathLst>
                  <a:path w="9338917" h="1113790">
                    <a:moveTo>
                      <a:pt x="8786467" y="0"/>
                    </a:moveTo>
                    <a:lnTo>
                      <a:pt x="553720" y="0"/>
                    </a:lnTo>
                    <a:cubicBezTo>
                      <a:pt x="247650" y="0"/>
                      <a:pt x="0" y="247650"/>
                      <a:pt x="0" y="553720"/>
                    </a:cubicBezTo>
                    <a:cubicBezTo>
                      <a:pt x="0" y="859790"/>
                      <a:pt x="247650" y="1107440"/>
                      <a:pt x="553720" y="1107440"/>
                    </a:cubicBezTo>
                    <a:lnTo>
                      <a:pt x="8786467" y="1113790"/>
                    </a:lnTo>
                    <a:lnTo>
                      <a:pt x="9338917" y="558800"/>
                    </a:lnTo>
                    <a:lnTo>
                      <a:pt x="8786467" y="0"/>
                    </a:lnTo>
                    <a:close/>
                  </a:path>
                </a:pathLst>
              </a:custGeom>
              <a:solidFill>
                <a:srgbClr val="191919">
                  <a:alpha val="4706"/>
                </a:srgbClr>
              </a:solidFill>
            </p:spPr>
          </p:sp>
          <p:sp>
            <p:nvSpPr>
              <p:cNvPr id="37" name="Freeform 37"/>
              <p:cNvSpPr/>
              <p:nvPr/>
            </p:nvSpPr>
            <p:spPr>
              <a:xfrm>
                <a:off x="144174" y="172686"/>
                <a:ext cx="796232" cy="762069"/>
              </a:xfrm>
              <a:custGeom>
                <a:avLst/>
                <a:gdLst/>
                <a:ahLst/>
                <a:cxnLst/>
                <a:rect l="l" t="t" r="r" b="b"/>
                <a:pathLst>
                  <a:path w="796232" h="762069">
                    <a:moveTo>
                      <a:pt x="398116" y="34"/>
                    </a:moveTo>
                    <a:cubicBezTo>
                      <a:pt x="261975" y="0"/>
                      <a:pt x="136161" y="72610"/>
                      <a:pt x="68080" y="190506"/>
                    </a:cubicBezTo>
                    <a:cubicBezTo>
                      <a:pt x="0" y="308402"/>
                      <a:pt x="0" y="453666"/>
                      <a:pt x="68080" y="571562"/>
                    </a:cubicBezTo>
                    <a:cubicBezTo>
                      <a:pt x="136161" y="689458"/>
                      <a:pt x="261975" y="762068"/>
                      <a:pt x="398116" y="762034"/>
                    </a:cubicBezTo>
                    <a:cubicBezTo>
                      <a:pt x="534257" y="762068"/>
                      <a:pt x="660071" y="689458"/>
                      <a:pt x="728152" y="571562"/>
                    </a:cubicBezTo>
                    <a:cubicBezTo>
                      <a:pt x="796232" y="453666"/>
                      <a:pt x="796232" y="308402"/>
                      <a:pt x="728152" y="190506"/>
                    </a:cubicBezTo>
                    <a:cubicBezTo>
                      <a:pt x="660071" y="72610"/>
                      <a:pt x="534257" y="0"/>
                      <a:pt x="398116" y="34"/>
                    </a:cubicBezTo>
                    <a:close/>
                  </a:path>
                </a:pathLst>
              </a:custGeom>
              <a:solidFill>
                <a:srgbClr val="191919">
                  <a:alpha val="4706"/>
                </a:srgbClr>
              </a:solidFill>
            </p:spPr>
          </p:sp>
        </p:grpSp>
        <p:grpSp>
          <p:nvGrpSpPr>
            <p:cNvPr id="38" name="Group 38"/>
            <p:cNvGrpSpPr/>
            <p:nvPr/>
          </p:nvGrpSpPr>
          <p:grpSpPr>
            <a:xfrm>
              <a:off x="0" y="224638"/>
              <a:ext cx="7606740" cy="1324491"/>
              <a:chOff x="0" y="0"/>
              <a:chExt cx="6237346" cy="1112520"/>
            </a:xfrm>
          </p:grpSpPr>
          <p:sp>
            <p:nvSpPr>
              <p:cNvPr id="39" name="Freeform 39"/>
              <p:cNvSpPr/>
              <p:nvPr/>
            </p:nvSpPr>
            <p:spPr>
              <a:xfrm>
                <a:off x="0" y="0"/>
                <a:ext cx="6237346" cy="1113790"/>
              </a:xfrm>
              <a:custGeom>
                <a:avLst/>
                <a:gdLst/>
                <a:ahLst/>
                <a:cxnLst/>
                <a:rect l="l" t="t" r="r" b="b"/>
                <a:pathLst>
                  <a:path w="6237346" h="1113790">
                    <a:moveTo>
                      <a:pt x="5684896" y="0"/>
                    </a:moveTo>
                    <a:lnTo>
                      <a:pt x="553720" y="0"/>
                    </a:lnTo>
                    <a:cubicBezTo>
                      <a:pt x="247650" y="0"/>
                      <a:pt x="0" y="247650"/>
                      <a:pt x="0" y="553720"/>
                    </a:cubicBezTo>
                    <a:cubicBezTo>
                      <a:pt x="0" y="859790"/>
                      <a:pt x="247650" y="1107440"/>
                      <a:pt x="553720" y="1107440"/>
                    </a:cubicBezTo>
                    <a:lnTo>
                      <a:pt x="5684896" y="1113790"/>
                    </a:lnTo>
                    <a:lnTo>
                      <a:pt x="6237346" y="558800"/>
                    </a:lnTo>
                    <a:lnTo>
                      <a:pt x="5684896" y="0"/>
                    </a:lnTo>
                    <a:close/>
                  </a:path>
                </a:pathLst>
              </a:custGeom>
              <a:solidFill>
                <a:srgbClr val="37C9EF"/>
              </a:solidFill>
            </p:spPr>
          </p:sp>
          <p:sp>
            <p:nvSpPr>
              <p:cNvPr id="40" name="Freeform 40"/>
              <p:cNvSpPr/>
              <p:nvPr/>
            </p:nvSpPr>
            <p:spPr>
              <a:xfrm>
                <a:off x="144174" y="172686"/>
                <a:ext cx="796232" cy="762069"/>
              </a:xfrm>
              <a:custGeom>
                <a:avLst/>
                <a:gdLst/>
                <a:ahLst/>
                <a:cxnLst/>
                <a:rect l="l" t="t" r="r" b="b"/>
                <a:pathLst>
                  <a:path w="796232" h="762069">
                    <a:moveTo>
                      <a:pt x="398116" y="34"/>
                    </a:moveTo>
                    <a:cubicBezTo>
                      <a:pt x="261975" y="0"/>
                      <a:pt x="136161" y="72610"/>
                      <a:pt x="68080" y="190506"/>
                    </a:cubicBezTo>
                    <a:cubicBezTo>
                      <a:pt x="0" y="308402"/>
                      <a:pt x="0" y="453666"/>
                      <a:pt x="68080" y="571562"/>
                    </a:cubicBezTo>
                    <a:cubicBezTo>
                      <a:pt x="136161" y="689458"/>
                      <a:pt x="261975" y="762068"/>
                      <a:pt x="398116" y="762034"/>
                    </a:cubicBezTo>
                    <a:cubicBezTo>
                      <a:pt x="534257" y="762068"/>
                      <a:pt x="660071" y="689458"/>
                      <a:pt x="728152" y="571562"/>
                    </a:cubicBezTo>
                    <a:cubicBezTo>
                      <a:pt x="796232" y="453666"/>
                      <a:pt x="796232" y="308402"/>
                      <a:pt x="728152" y="190506"/>
                    </a:cubicBezTo>
                    <a:cubicBezTo>
                      <a:pt x="660071" y="72610"/>
                      <a:pt x="534257" y="0"/>
                      <a:pt x="398116" y="34"/>
                    </a:cubicBezTo>
                    <a:close/>
                  </a:path>
                </a:pathLst>
              </a:custGeom>
              <a:solidFill>
                <a:srgbClr val="FFFFFF"/>
              </a:solidFill>
            </p:spPr>
          </p:sp>
        </p:grpSp>
        <p:sp>
          <p:nvSpPr>
            <p:cNvPr id="41" name="TextBox 41"/>
            <p:cNvSpPr txBox="1"/>
            <p:nvPr/>
          </p:nvSpPr>
          <p:spPr>
            <a:xfrm>
              <a:off x="1386111" y="340148"/>
              <a:ext cx="5525963" cy="1026795"/>
            </a:xfrm>
            <a:prstGeom prst="rect">
              <a:avLst/>
            </a:prstGeom>
          </p:spPr>
          <p:txBody>
            <a:bodyPr lIns="0" tIns="0" rIns="0" bIns="0" rtlCol="0" anchor="t">
              <a:spAutoFit/>
            </a:bodyPr>
            <a:lstStyle/>
            <a:p>
              <a:pPr>
                <a:lnSpc>
                  <a:spcPts val="3150"/>
                </a:lnSpc>
              </a:pPr>
              <a:r>
                <a:rPr lang="en-US" sz="2100" spc="42">
                  <a:solidFill>
                    <a:srgbClr val="FFFFFF"/>
                  </a:solidFill>
                  <a:latin typeface="Aileron Bold"/>
                </a:rPr>
                <a:t>Choice in support options was valued and beneficial</a:t>
              </a:r>
            </a:p>
          </p:txBody>
        </p:sp>
        <p:sp>
          <p:nvSpPr>
            <p:cNvPr id="42" name="TextBox 42"/>
            <p:cNvSpPr txBox="1"/>
            <p:nvPr/>
          </p:nvSpPr>
          <p:spPr>
            <a:xfrm>
              <a:off x="7768671" y="258233"/>
              <a:ext cx="8708465" cy="1337310"/>
            </a:xfrm>
            <a:prstGeom prst="rect">
              <a:avLst/>
            </a:prstGeom>
          </p:spPr>
          <p:txBody>
            <a:bodyPr lIns="0" tIns="0" rIns="0" bIns="0" rtlCol="0" anchor="t">
              <a:spAutoFit/>
            </a:bodyPr>
            <a:lstStyle/>
            <a:p>
              <a:pPr>
                <a:lnSpc>
                  <a:spcPts val="2700"/>
                </a:lnSpc>
              </a:pPr>
              <a:r>
                <a:rPr lang="en-US" sz="1800" spc="36">
                  <a:solidFill>
                    <a:srgbClr val="191919"/>
                  </a:solidFill>
                  <a:latin typeface="Aileron"/>
                </a:rPr>
                <a:t>Choice in provision option was discussed as an important aspect of engagement and greatly contributed to perceived service satisfaction</a:t>
              </a:r>
            </a:p>
          </p:txBody>
        </p:sp>
        <p:sp>
          <p:nvSpPr>
            <p:cNvPr id="43" name="TextBox 43"/>
            <p:cNvSpPr txBox="1"/>
            <p:nvPr/>
          </p:nvSpPr>
          <p:spPr>
            <a:xfrm>
              <a:off x="17512013" y="-38100"/>
              <a:ext cx="5683663" cy="1949027"/>
            </a:xfrm>
            <a:prstGeom prst="rect">
              <a:avLst/>
            </a:prstGeom>
          </p:spPr>
          <p:txBody>
            <a:bodyPr lIns="0" tIns="0" rIns="0" bIns="0" rtlCol="0" anchor="t">
              <a:spAutoFit/>
            </a:bodyPr>
            <a:lstStyle/>
            <a:p>
              <a:pPr algn="ctr">
                <a:lnSpc>
                  <a:spcPts val="2380"/>
                </a:lnSpc>
                <a:spcBef>
                  <a:spcPct val="0"/>
                </a:spcBef>
              </a:pPr>
              <a:r>
                <a:rPr lang="en-US" sz="1700" spc="85">
                  <a:solidFill>
                    <a:srgbClr val="193E72"/>
                  </a:solidFill>
                  <a:latin typeface="Lato Italics"/>
                </a:rPr>
                <a:t>‘I was able to pick, and it’s what has helped me stop. Without that support I have, how I wanted it, I would still be smoking now. I think everyone should be given that choice’. (service user)</a:t>
              </a:r>
            </a:p>
          </p:txBody>
        </p:sp>
        <p:sp>
          <p:nvSpPr>
            <p:cNvPr id="44" name="Freeform 44"/>
            <p:cNvSpPr/>
            <p:nvPr/>
          </p:nvSpPr>
          <p:spPr>
            <a:xfrm>
              <a:off x="351233" y="596608"/>
              <a:ext cx="565725" cy="573613"/>
            </a:xfrm>
            <a:custGeom>
              <a:avLst/>
              <a:gdLst/>
              <a:ahLst/>
              <a:cxnLst/>
              <a:rect l="l" t="t" r="r" b="b"/>
              <a:pathLst>
                <a:path w="565726" h="573613">
                  <a:moveTo>
                    <a:pt x="0" y="0"/>
                  </a:moveTo>
                  <a:lnTo>
                    <a:pt x="565726" y="0"/>
                  </a:lnTo>
                  <a:lnTo>
                    <a:pt x="565726" y="573613"/>
                  </a:lnTo>
                  <a:lnTo>
                    <a:pt x="0" y="5736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2590" y="1235902"/>
            <a:ext cx="1417512" cy="1417512"/>
          </a:xfrm>
          <a:custGeom>
            <a:avLst/>
            <a:gdLst/>
            <a:ahLst/>
            <a:cxnLst/>
            <a:rect l="l" t="t" r="r" b="b"/>
            <a:pathLst>
              <a:path w="1417512" h="1417512">
                <a:moveTo>
                  <a:pt x="0" y="0"/>
                </a:moveTo>
                <a:lnTo>
                  <a:pt x="1417512" y="0"/>
                </a:lnTo>
                <a:lnTo>
                  <a:pt x="1417512" y="1417513"/>
                </a:lnTo>
                <a:lnTo>
                  <a:pt x="0" y="14175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4788796" y="2800984"/>
            <a:ext cx="1417512" cy="1417512"/>
          </a:xfrm>
          <a:custGeom>
            <a:avLst/>
            <a:gdLst/>
            <a:ahLst/>
            <a:cxnLst/>
            <a:rect l="l" t="t" r="r" b="b"/>
            <a:pathLst>
              <a:path w="1417512" h="1417512">
                <a:moveTo>
                  <a:pt x="0" y="0"/>
                </a:moveTo>
                <a:lnTo>
                  <a:pt x="1417513" y="0"/>
                </a:lnTo>
                <a:lnTo>
                  <a:pt x="1417513" y="1417512"/>
                </a:lnTo>
                <a:lnTo>
                  <a:pt x="0" y="1417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12188024" y="2478255"/>
            <a:ext cx="1417512" cy="1417512"/>
          </a:xfrm>
          <a:custGeom>
            <a:avLst/>
            <a:gdLst/>
            <a:ahLst/>
            <a:cxnLst/>
            <a:rect l="l" t="t" r="r" b="b"/>
            <a:pathLst>
              <a:path w="1417512" h="1417512">
                <a:moveTo>
                  <a:pt x="0" y="0"/>
                </a:moveTo>
                <a:lnTo>
                  <a:pt x="1417512" y="0"/>
                </a:lnTo>
                <a:lnTo>
                  <a:pt x="1417512" y="1417513"/>
                </a:lnTo>
                <a:lnTo>
                  <a:pt x="0" y="14175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8266580" y="1235902"/>
            <a:ext cx="1417512" cy="1417512"/>
          </a:xfrm>
          <a:custGeom>
            <a:avLst/>
            <a:gdLst/>
            <a:ahLst/>
            <a:cxnLst/>
            <a:rect l="l" t="t" r="r" b="b"/>
            <a:pathLst>
              <a:path w="1417512" h="1417512">
                <a:moveTo>
                  <a:pt x="0" y="0"/>
                </a:moveTo>
                <a:lnTo>
                  <a:pt x="1417512" y="0"/>
                </a:lnTo>
                <a:lnTo>
                  <a:pt x="1417512" y="1417513"/>
                </a:lnTo>
                <a:lnTo>
                  <a:pt x="0" y="14175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Freeform 6"/>
          <p:cNvSpPr/>
          <p:nvPr/>
        </p:nvSpPr>
        <p:spPr>
          <a:xfrm>
            <a:off x="15684824" y="1235902"/>
            <a:ext cx="1417512" cy="1417512"/>
          </a:xfrm>
          <a:custGeom>
            <a:avLst/>
            <a:gdLst/>
            <a:ahLst/>
            <a:cxnLst/>
            <a:rect l="l" t="t" r="r" b="b"/>
            <a:pathLst>
              <a:path w="1417512" h="1417512">
                <a:moveTo>
                  <a:pt x="0" y="0"/>
                </a:moveTo>
                <a:lnTo>
                  <a:pt x="1417512" y="0"/>
                </a:lnTo>
                <a:lnTo>
                  <a:pt x="1417512" y="1417513"/>
                </a:lnTo>
                <a:lnTo>
                  <a:pt x="0" y="14175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7" name="Group 7"/>
          <p:cNvGrpSpPr/>
          <p:nvPr/>
        </p:nvGrpSpPr>
        <p:grpSpPr>
          <a:xfrm>
            <a:off x="773838" y="2800984"/>
            <a:ext cx="2615015" cy="6144572"/>
            <a:chOff x="0" y="0"/>
            <a:chExt cx="3486687" cy="8192763"/>
          </a:xfrm>
        </p:grpSpPr>
        <p:sp>
          <p:nvSpPr>
            <p:cNvPr id="8" name="TextBox 8"/>
            <p:cNvSpPr txBox="1"/>
            <p:nvPr/>
          </p:nvSpPr>
          <p:spPr>
            <a:xfrm>
              <a:off x="0" y="-66675"/>
              <a:ext cx="3486687" cy="2626995"/>
            </a:xfrm>
            <a:prstGeom prst="rect">
              <a:avLst/>
            </a:prstGeom>
          </p:spPr>
          <p:txBody>
            <a:bodyPr lIns="0" tIns="0" rIns="0" bIns="0" rtlCol="0" anchor="t">
              <a:spAutoFit/>
            </a:bodyPr>
            <a:lstStyle/>
            <a:p>
              <a:pPr>
                <a:lnSpc>
                  <a:spcPts val="3150"/>
                </a:lnSpc>
              </a:pPr>
              <a:r>
                <a:rPr lang="en-US" sz="2100" spc="42">
                  <a:solidFill>
                    <a:srgbClr val="191919"/>
                  </a:solidFill>
                  <a:latin typeface="Aileron Bold"/>
                </a:rPr>
                <a:t>Greater ‘efficiency’ of remote provision brings benefits and challenges for service staff</a:t>
              </a:r>
            </a:p>
          </p:txBody>
        </p:sp>
        <p:sp>
          <p:nvSpPr>
            <p:cNvPr id="9" name="TextBox 9"/>
            <p:cNvSpPr txBox="1"/>
            <p:nvPr/>
          </p:nvSpPr>
          <p:spPr>
            <a:xfrm>
              <a:off x="0" y="2740653"/>
              <a:ext cx="3486687" cy="5452110"/>
            </a:xfrm>
            <a:prstGeom prst="rect">
              <a:avLst/>
            </a:prstGeom>
          </p:spPr>
          <p:txBody>
            <a:bodyPr lIns="0" tIns="0" rIns="0" bIns="0" rtlCol="0" anchor="t">
              <a:spAutoFit/>
            </a:bodyPr>
            <a:lstStyle/>
            <a:p>
              <a:pPr>
                <a:lnSpc>
                  <a:spcPts val="2700"/>
                </a:lnSpc>
              </a:pPr>
              <a:r>
                <a:rPr lang="en-US" sz="1800" spc="36">
                  <a:solidFill>
                    <a:srgbClr val="191919"/>
                  </a:solidFill>
                  <a:latin typeface="Aileron"/>
                </a:rPr>
                <a:t>Offering more remote than face-to-face appointments can increase capacity for greater client contacts.</a:t>
              </a:r>
            </a:p>
            <a:p>
              <a:pPr>
                <a:lnSpc>
                  <a:spcPts val="2700"/>
                </a:lnSpc>
              </a:pPr>
              <a:endParaRPr lang="en-US" sz="1800" spc="36">
                <a:solidFill>
                  <a:srgbClr val="191919"/>
                </a:solidFill>
                <a:latin typeface="Aileron"/>
              </a:endParaRPr>
            </a:p>
            <a:p>
              <a:pPr>
                <a:lnSpc>
                  <a:spcPts val="2700"/>
                </a:lnSpc>
              </a:pPr>
              <a:r>
                <a:rPr lang="en-US" sz="1800" spc="36">
                  <a:solidFill>
                    <a:srgbClr val="191919"/>
                  </a:solidFill>
                  <a:latin typeface="Aileron"/>
                </a:rPr>
                <a:t>Increased efficiency in client contact was noted as resulting in increased caseloads and associated challenges for staff.</a:t>
              </a:r>
            </a:p>
          </p:txBody>
        </p:sp>
      </p:grpSp>
      <p:grpSp>
        <p:nvGrpSpPr>
          <p:cNvPr id="10" name="Group 10"/>
          <p:cNvGrpSpPr/>
          <p:nvPr/>
        </p:nvGrpSpPr>
        <p:grpSpPr>
          <a:xfrm>
            <a:off x="4305165" y="4497301"/>
            <a:ext cx="2615015" cy="5344472"/>
            <a:chOff x="0" y="0"/>
            <a:chExt cx="3486687" cy="7125963"/>
          </a:xfrm>
        </p:grpSpPr>
        <p:sp>
          <p:nvSpPr>
            <p:cNvPr id="11" name="TextBox 11"/>
            <p:cNvSpPr txBox="1"/>
            <p:nvPr/>
          </p:nvSpPr>
          <p:spPr>
            <a:xfrm>
              <a:off x="0" y="-66675"/>
              <a:ext cx="3486687" cy="1560195"/>
            </a:xfrm>
            <a:prstGeom prst="rect">
              <a:avLst/>
            </a:prstGeom>
          </p:spPr>
          <p:txBody>
            <a:bodyPr lIns="0" tIns="0" rIns="0" bIns="0" rtlCol="0" anchor="t">
              <a:spAutoFit/>
            </a:bodyPr>
            <a:lstStyle/>
            <a:p>
              <a:pPr>
                <a:lnSpc>
                  <a:spcPts val="3150"/>
                </a:lnSpc>
              </a:pPr>
              <a:r>
                <a:rPr lang="en-US" sz="2100" spc="42">
                  <a:solidFill>
                    <a:srgbClr val="191919"/>
                  </a:solidFill>
                  <a:latin typeface="Aileron Bold"/>
                </a:rPr>
                <a:t>Additional costs of face-to-face provision</a:t>
              </a:r>
            </a:p>
          </p:txBody>
        </p:sp>
        <p:sp>
          <p:nvSpPr>
            <p:cNvPr id="12" name="TextBox 12"/>
            <p:cNvSpPr txBox="1"/>
            <p:nvPr/>
          </p:nvSpPr>
          <p:spPr>
            <a:xfrm>
              <a:off x="0" y="1673853"/>
              <a:ext cx="3486687" cy="5452110"/>
            </a:xfrm>
            <a:prstGeom prst="rect">
              <a:avLst/>
            </a:prstGeom>
          </p:spPr>
          <p:txBody>
            <a:bodyPr lIns="0" tIns="0" rIns="0" bIns="0" rtlCol="0" anchor="t">
              <a:spAutoFit/>
            </a:bodyPr>
            <a:lstStyle/>
            <a:p>
              <a:pPr>
                <a:lnSpc>
                  <a:spcPts val="2700"/>
                </a:lnSpc>
              </a:pPr>
              <a:r>
                <a:rPr lang="en-US" sz="1800" spc="36">
                  <a:solidFill>
                    <a:srgbClr val="191919"/>
                  </a:solidFill>
                  <a:latin typeface="Aileron"/>
                </a:rPr>
                <a:t>Using average referral and quitting outcome data for this period, a cost per 4-week quit of £175 can be estimated.</a:t>
              </a:r>
            </a:p>
            <a:p>
              <a:pPr>
                <a:lnSpc>
                  <a:spcPts val="2700"/>
                </a:lnSpc>
              </a:pPr>
              <a:endParaRPr lang="en-US" sz="1800" spc="36">
                <a:solidFill>
                  <a:srgbClr val="191919"/>
                </a:solidFill>
                <a:latin typeface="Aileron"/>
              </a:endParaRPr>
            </a:p>
            <a:p>
              <a:pPr>
                <a:lnSpc>
                  <a:spcPts val="2700"/>
                </a:lnSpc>
              </a:pPr>
              <a:r>
                <a:rPr lang="en-US" sz="1800" spc="36">
                  <a:solidFill>
                    <a:srgbClr val="191919"/>
                  </a:solidFill>
                  <a:latin typeface="Aileron"/>
                </a:rPr>
                <a:t>Such costs need to be weighed against the benefits of offering service users choice on the mode of provision they receive.</a:t>
              </a:r>
            </a:p>
          </p:txBody>
        </p:sp>
      </p:grpSp>
      <p:grpSp>
        <p:nvGrpSpPr>
          <p:cNvPr id="13" name="Group 13"/>
          <p:cNvGrpSpPr/>
          <p:nvPr/>
        </p:nvGrpSpPr>
        <p:grpSpPr>
          <a:xfrm>
            <a:off x="7768523" y="2932219"/>
            <a:ext cx="2615015" cy="7001822"/>
            <a:chOff x="0" y="0"/>
            <a:chExt cx="3486687" cy="9335763"/>
          </a:xfrm>
        </p:grpSpPr>
        <p:sp>
          <p:nvSpPr>
            <p:cNvPr id="14" name="TextBox 14"/>
            <p:cNvSpPr txBox="1"/>
            <p:nvPr/>
          </p:nvSpPr>
          <p:spPr>
            <a:xfrm>
              <a:off x="0" y="-66675"/>
              <a:ext cx="3486687" cy="1026795"/>
            </a:xfrm>
            <a:prstGeom prst="rect">
              <a:avLst/>
            </a:prstGeom>
          </p:spPr>
          <p:txBody>
            <a:bodyPr lIns="0" tIns="0" rIns="0" bIns="0" rtlCol="0" anchor="t">
              <a:spAutoFit/>
            </a:bodyPr>
            <a:lstStyle/>
            <a:p>
              <a:pPr algn="ctr">
                <a:lnSpc>
                  <a:spcPts val="3150"/>
                </a:lnSpc>
              </a:pPr>
              <a:r>
                <a:rPr lang="en-US" sz="2100" spc="42">
                  <a:solidFill>
                    <a:srgbClr val="191919"/>
                  </a:solidFill>
                  <a:latin typeface="Aileron Bold"/>
                </a:rPr>
                <a:t>‘Quantity vs quality’ of quits</a:t>
              </a:r>
            </a:p>
          </p:txBody>
        </p:sp>
        <p:sp>
          <p:nvSpPr>
            <p:cNvPr id="15" name="TextBox 15"/>
            <p:cNvSpPr txBox="1"/>
            <p:nvPr/>
          </p:nvSpPr>
          <p:spPr>
            <a:xfrm>
              <a:off x="0" y="1140453"/>
              <a:ext cx="3486687" cy="8195310"/>
            </a:xfrm>
            <a:prstGeom prst="rect">
              <a:avLst/>
            </a:prstGeom>
          </p:spPr>
          <p:txBody>
            <a:bodyPr lIns="0" tIns="0" rIns="0" bIns="0" rtlCol="0" anchor="t">
              <a:spAutoFit/>
            </a:bodyPr>
            <a:lstStyle/>
            <a:p>
              <a:pPr algn="ctr">
                <a:lnSpc>
                  <a:spcPts val="2700"/>
                </a:lnSpc>
              </a:pPr>
              <a:r>
                <a:rPr lang="en-US" sz="1800" spc="36">
                  <a:solidFill>
                    <a:srgbClr val="191919"/>
                  </a:solidFill>
                  <a:latin typeface="Aileron"/>
                </a:rPr>
                <a:t>Achieving more ‘quality’ CO-validated quits through face-to-face contact was seen as balanced against the ‘quantity’ of quits that could be achieved through ‘more efficient’ remote provision.</a:t>
              </a:r>
            </a:p>
            <a:p>
              <a:pPr algn="ctr">
                <a:lnSpc>
                  <a:spcPts val="2700"/>
                </a:lnSpc>
              </a:pPr>
              <a:endParaRPr lang="en-US" sz="1800" spc="36">
                <a:solidFill>
                  <a:srgbClr val="191919"/>
                </a:solidFill>
                <a:latin typeface="Aileron"/>
              </a:endParaRPr>
            </a:p>
            <a:p>
              <a:pPr algn="ctr">
                <a:lnSpc>
                  <a:spcPts val="2700"/>
                </a:lnSpc>
              </a:pPr>
              <a:r>
                <a:rPr lang="en-US" sz="1800" spc="36">
                  <a:solidFill>
                    <a:srgbClr val="191919"/>
                  </a:solidFill>
                  <a:latin typeface="Aileron"/>
                </a:rPr>
                <a:t>Such trade-offs are important to consider when offering provision options. (e.g., the proportion of face-to-face/remote provision offered, the use/costs of remote CO monitors</a:t>
              </a:r>
            </a:p>
          </p:txBody>
        </p:sp>
      </p:grpSp>
      <p:grpSp>
        <p:nvGrpSpPr>
          <p:cNvPr id="16" name="Group 16"/>
          <p:cNvGrpSpPr/>
          <p:nvPr/>
        </p:nvGrpSpPr>
        <p:grpSpPr>
          <a:xfrm>
            <a:off x="15086073" y="2932219"/>
            <a:ext cx="2708676" cy="6716072"/>
            <a:chOff x="0" y="0"/>
            <a:chExt cx="3611568" cy="8954763"/>
          </a:xfrm>
        </p:grpSpPr>
        <p:sp>
          <p:nvSpPr>
            <p:cNvPr id="17" name="TextBox 17"/>
            <p:cNvSpPr txBox="1"/>
            <p:nvPr/>
          </p:nvSpPr>
          <p:spPr>
            <a:xfrm>
              <a:off x="0" y="-66675"/>
              <a:ext cx="3611568" cy="1560195"/>
            </a:xfrm>
            <a:prstGeom prst="rect">
              <a:avLst/>
            </a:prstGeom>
          </p:spPr>
          <p:txBody>
            <a:bodyPr lIns="0" tIns="0" rIns="0" bIns="0" rtlCol="0" anchor="t">
              <a:spAutoFit/>
            </a:bodyPr>
            <a:lstStyle/>
            <a:p>
              <a:pPr algn="r">
                <a:lnSpc>
                  <a:spcPts val="3150"/>
                </a:lnSpc>
              </a:pPr>
              <a:r>
                <a:rPr lang="en-US" sz="2100" spc="42">
                  <a:solidFill>
                    <a:srgbClr val="191919"/>
                  </a:solidFill>
                  <a:latin typeface="Aileron Bold"/>
                </a:rPr>
                <a:t>Data needed to inform service delivery decisions</a:t>
              </a:r>
            </a:p>
          </p:txBody>
        </p:sp>
        <p:sp>
          <p:nvSpPr>
            <p:cNvPr id="18" name="TextBox 18"/>
            <p:cNvSpPr txBox="1"/>
            <p:nvPr/>
          </p:nvSpPr>
          <p:spPr>
            <a:xfrm>
              <a:off x="0" y="1673853"/>
              <a:ext cx="3611568" cy="7280910"/>
            </a:xfrm>
            <a:prstGeom prst="rect">
              <a:avLst/>
            </a:prstGeom>
          </p:spPr>
          <p:txBody>
            <a:bodyPr lIns="0" tIns="0" rIns="0" bIns="0" rtlCol="0" anchor="t">
              <a:spAutoFit/>
            </a:bodyPr>
            <a:lstStyle/>
            <a:p>
              <a:pPr algn="r">
                <a:lnSpc>
                  <a:spcPts val="2700"/>
                </a:lnSpc>
              </a:pPr>
              <a:r>
                <a:rPr lang="en-US" sz="1800" spc="36">
                  <a:solidFill>
                    <a:srgbClr val="191919"/>
                  </a:solidFill>
                  <a:latin typeface="Aileron"/>
                </a:rPr>
                <a:t>Long-term data around the number of people engaging with the service and achieving quits is needed to see if there are specific populations which are continually benefiting from particular pathways.</a:t>
              </a:r>
            </a:p>
            <a:p>
              <a:pPr algn="r">
                <a:lnSpc>
                  <a:spcPts val="2700"/>
                </a:lnSpc>
              </a:pPr>
              <a:r>
                <a:rPr lang="en-US" sz="1800" spc="36">
                  <a:solidFill>
                    <a:srgbClr val="191919"/>
                  </a:solidFill>
                  <a:latin typeface="Aileron"/>
                </a:rPr>
                <a:t>This could help inform future adaptations to service delivery, including the design and promotion of different pathways for different service users.</a:t>
              </a:r>
            </a:p>
          </p:txBody>
        </p:sp>
      </p:grpSp>
      <p:grpSp>
        <p:nvGrpSpPr>
          <p:cNvPr id="19" name="Group 19"/>
          <p:cNvGrpSpPr/>
          <p:nvPr/>
        </p:nvGrpSpPr>
        <p:grpSpPr>
          <a:xfrm>
            <a:off x="11347316" y="4189519"/>
            <a:ext cx="3098929" cy="5801672"/>
            <a:chOff x="0" y="0"/>
            <a:chExt cx="4131905" cy="7735563"/>
          </a:xfrm>
        </p:grpSpPr>
        <p:sp>
          <p:nvSpPr>
            <p:cNvPr id="20" name="TextBox 20"/>
            <p:cNvSpPr txBox="1"/>
            <p:nvPr/>
          </p:nvSpPr>
          <p:spPr>
            <a:xfrm>
              <a:off x="0" y="-66675"/>
              <a:ext cx="4131905" cy="2626995"/>
            </a:xfrm>
            <a:prstGeom prst="rect">
              <a:avLst/>
            </a:prstGeom>
          </p:spPr>
          <p:txBody>
            <a:bodyPr lIns="0" tIns="0" rIns="0" bIns="0" rtlCol="0" anchor="t">
              <a:spAutoFit/>
            </a:bodyPr>
            <a:lstStyle/>
            <a:p>
              <a:pPr algn="r">
                <a:lnSpc>
                  <a:spcPts val="3150"/>
                </a:lnSpc>
              </a:pPr>
              <a:r>
                <a:rPr lang="en-US" sz="2100" spc="42">
                  <a:solidFill>
                    <a:srgbClr val="191919"/>
                  </a:solidFill>
                  <a:latin typeface="Aileron Bold"/>
                </a:rPr>
                <a:t>Improving knowledge/awareness of the hybrid service offering may support engagement </a:t>
              </a:r>
            </a:p>
          </p:txBody>
        </p:sp>
        <p:sp>
          <p:nvSpPr>
            <p:cNvPr id="21" name="TextBox 21"/>
            <p:cNvSpPr txBox="1"/>
            <p:nvPr/>
          </p:nvSpPr>
          <p:spPr>
            <a:xfrm>
              <a:off x="0" y="2740653"/>
              <a:ext cx="4131905" cy="4994910"/>
            </a:xfrm>
            <a:prstGeom prst="rect">
              <a:avLst/>
            </a:prstGeom>
          </p:spPr>
          <p:txBody>
            <a:bodyPr lIns="0" tIns="0" rIns="0" bIns="0" rtlCol="0" anchor="t">
              <a:spAutoFit/>
            </a:bodyPr>
            <a:lstStyle/>
            <a:p>
              <a:pPr algn="r">
                <a:lnSpc>
                  <a:spcPts val="2700"/>
                </a:lnSpc>
              </a:pPr>
              <a:r>
                <a:rPr lang="en-US" sz="1800" spc="36">
                  <a:solidFill>
                    <a:srgbClr val="191919"/>
                  </a:solidFill>
                  <a:latin typeface="Aileron"/>
                </a:rPr>
                <a:t>Service users suggested for more/better service information to be available, advertised and disseminated, particularly around the hybrid offering and choice around treatment options, as many service users reported initially not being aware of these when starting support.</a:t>
              </a:r>
            </a:p>
          </p:txBody>
        </p:sp>
      </p:grpSp>
      <p:sp>
        <p:nvSpPr>
          <p:cNvPr id="22" name="TextBox 22"/>
          <p:cNvSpPr txBox="1"/>
          <p:nvPr/>
        </p:nvSpPr>
        <p:spPr>
          <a:xfrm>
            <a:off x="3388853" y="1008"/>
            <a:ext cx="11510293" cy="1178433"/>
          </a:xfrm>
          <a:prstGeom prst="rect">
            <a:avLst/>
          </a:prstGeom>
        </p:spPr>
        <p:txBody>
          <a:bodyPr lIns="0" tIns="0" rIns="0" bIns="0" rtlCol="0" anchor="t">
            <a:spAutoFit/>
          </a:bodyPr>
          <a:lstStyle/>
          <a:p>
            <a:pPr marL="0" lvl="0" indent="0" algn="ctr">
              <a:lnSpc>
                <a:spcPts val="4716"/>
              </a:lnSpc>
              <a:spcBef>
                <a:spcPct val="0"/>
              </a:spcBef>
            </a:pPr>
            <a:r>
              <a:rPr lang="en-US" sz="3600" spc="107">
                <a:solidFill>
                  <a:srgbClr val="191919"/>
                </a:solidFill>
                <a:latin typeface="Aileron Ultra-Bold"/>
              </a:rPr>
              <a:t>MAINTENANCE AND CONTINUED USE OF A HYBRID SERVICE </a:t>
            </a:r>
          </a:p>
        </p:txBody>
      </p:sp>
      <p:sp>
        <p:nvSpPr>
          <p:cNvPr id="23" name="Freeform 23"/>
          <p:cNvSpPr/>
          <p:nvPr/>
        </p:nvSpPr>
        <p:spPr>
          <a:xfrm>
            <a:off x="1659189" y="1522502"/>
            <a:ext cx="844314" cy="844314"/>
          </a:xfrm>
          <a:custGeom>
            <a:avLst/>
            <a:gdLst/>
            <a:ahLst/>
            <a:cxnLst/>
            <a:rect l="l" t="t" r="r" b="b"/>
            <a:pathLst>
              <a:path w="844314" h="844314">
                <a:moveTo>
                  <a:pt x="0" y="0"/>
                </a:moveTo>
                <a:lnTo>
                  <a:pt x="844314" y="0"/>
                </a:lnTo>
                <a:lnTo>
                  <a:pt x="844314" y="844313"/>
                </a:lnTo>
                <a:lnTo>
                  <a:pt x="0" y="84431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24" name="Freeform 24"/>
          <p:cNvSpPr/>
          <p:nvPr/>
        </p:nvSpPr>
        <p:spPr>
          <a:xfrm>
            <a:off x="5031068" y="3087583"/>
            <a:ext cx="932969" cy="808185"/>
          </a:xfrm>
          <a:custGeom>
            <a:avLst/>
            <a:gdLst/>
            <a:ahLst/>
            <a:cxnLst/>
            <a:rect l="l" t="t" r="r" b="b"/>
            <a:pathLst>
              <a:path w="932969" h="808185">
                <a:moveTo>
                  <a:pt x="0" y="0"/>
                </a:moveTo>
                <a:lnTo>
                  <a:pt x="932969" y="0"/>
                </a:lnTo>
                <a:lnTo>
                  <a:pt x="932969" y="808185"/>
                </a:lnTo>
                <a:lnTo>
                  <a:pt x="0" y="80818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25" name="Freeform 25"/>
          <p:cNvSpPr/>
          <p:nvPr/>
        </p:nvSpPr>
        <p:spPr>
          <a:xfrm>
            <a:off x="8516718" y="1459897"/>
            <a:ext cx="917237" cy="906918"/>
          </a:xfrm>
          <a:custGeom>
            <a:avLst/>
            <a:gdLst/>
            <a:ahLst/>
            <a:cxnLst/>
            <a:rect l="l" t="t" r="r" b="b"/>
            <a:pathLst>
              <a:path w="917237" h="906918">
                <a:moveTo>
                  <a:pt x="0" y="0"/>
                </a:moveTo>
                <a:lnTo>
                  <a:pt x="917236" y="0"/>
                </a:lnTo>
                <a:lnTo>
                  <a:pt x="917236" y="906918"/>
                </a:lnTo>
                <a:lnTo>
                  <a:pt x="0" y="90691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sp>
        <p:nvSpPr>
          <p:cNvPr id="26" name="Freeform 26"/>
          <p:cNvSpPr/>
          <p:nvPr/>
        </p:nvSpPr>
        <p:spPr>
          <a:xfrm>
            <a:off x="16000352" y="1554385"/>
            <a:ext cx="933895" cy="742447"/>
          </a:xfrm>
          <a:custGeom>
            <a:avLst/>
            <a:gdLst/>
            <a:ahLst/>
            <a:cxnLst/>
            <a:rect l="l" t="t" r="r" b="b"/>
            <a:pathLst>
              <a:path w="933895" h="742447">
                <a:moveTo>
                  <a:pt x="0" y="0"/>
                </a:moveTo>
                <a:lnTo>
                  <a:pt x="933895" y="0"/>
                </a:lnTo>
                <a:lnTo>
                  <a:pt x="933895" y="742447"/>
                </a:lnTo>
                <a:lnTo>
                  <a:pt x="0" y="74244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sp>
      <p:sp>
        <p:nvSpPr>
          <p:cNvPr id="27" name="Freeform 27"/>
          <p:cNvSpPr/>
          <p:nvPr/>
        </p:nvSpPr>
        <p:spPr>
          <a:xfrm>
            <a:off x="12437867" y="2728099"/>
            <a:ext cx="917826" cy="917826"/>
          </a:xfrm>
          <a:custGeom>
            <a:avLst/>
            <a:gdLst/>
            <a:ahLst/>
            <a:cxnLst/>
            <a:rect l="l" t="t" r="r" b="b"/>
            <a:pathLst>
              <a:path w="917826" h="917826">
                <a:moveTo>
                  <a:pt x="0" y="0"/>
                </a:moveTo>
                <a:lnTo>
                  <a:pt x="917826" y="0"/>
                </a:lnTo>
                <a:lnTo>
                  <a:pt x="917826" y="917826"/>
                </a:lnTo>
                <a:lnTo>
                  <a:pt x="0" y="91782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2685" y="2141220"/>
            <a:ext cx="13362629" cy="6385560"/>
          </a:xfrm>
          <a:prstGeom prst="rect">
            <a:avLst/>
          </a:prstGeom>
        </p:spPr>
        <p:txBody>
          <a:bodyPr lIns="0" tIns="0" rIns="0" bIns="0" rtlCol="0" anchor="t">
            <a:spAutoFit/>
          </a:bodyPr>
          <a:lstStyle/>
          <a:p>
            <a:pPr algn="ctr">
              <a:lnSpc>
                <a:spcPts val="3600"/>
              </a:lnSpc>
            </a:pPr>
            <a:r>
              <a:rPr lang="en-US" sz="2400" spc="48">
                <a:solidFill>
                  <a:srgbClr val="191919"/>
                </a:solidFill>
                <a:latin typeface="Aileron"/>
              </a:rPr>
              <a:t>For further information please contact:</a:t>
            </a:r>
          </a:p>
          <a:p>
            <a:pPr algn="ctr">
              <a:lnSpc>
                <a:spcPts val="3600"/>
              </a:lnSpc>
            </a:pPr>
            <a:r>
              <a:rPr lang="en-US" sz="2400" spc="48">
                <a:solidFill>
                  <a:srgbClr val="191919"/>
                </a:solidFill>
                <a:latin typeface="Aileron"/>
              </a:rPr>
              <a:t>Nick Woodrow - n.woodrow@sheffield.ac.uk</a:t>
            </a:r>
          </a:p>
          <a:p>
            <a:pPr algn="ctr">
              <a:lnSpc>
                <a:spcPts val="3600"/>
              </a:lnSpc>
            </a:pPr>
            <a:r>
              <a:rPr lang="en-US" sz="2400" spc="48">
                <a:solidFill>
                  <a:srgbClr val="191919"/>
                </a:solidFill>
                <a:latin typeface="Aileron"/>
              </a:rPr>
              <a:t>Duncan Gillespie - duncan.gillespie@sheffield.ac.uk </a:t>
            </a:r>
          </a:p>
          <a:p>
            <a:pPr algn="ctr">
              <a:lnSpc>
                <a:spcPts val="3600"/>
              </a:lnSpc>
            </a:pPr>
            <a:endParaRPr lang="en-US" sz="2400" spc="48">
              <a:solidFill>
                <a:srgbClr val="191919"/>
              </a:solidFill>
              <a:latin typeface="Aileron"/>
            </a:endParaRPr>
          </a:p>
          <a:p>
            <a:pPr algn="ctr">
              <a:lnSpc>
                <a:spcPts val="3600"/>
              </a:lnSpc>
            </a:pPr>
            <a:endParaRPr lang="en-US" sz="2400" spc="48">
              <a:solidFill>
                <a:srgbClr val="191919"/>
              </a:solidFill>
              <a:latin typeface="Aileron"/>
            </a:endParaRPr>
          </a:p>
          <a:p>
            <a:pPr algn="ctr">
              <a:lnSpc>
                <a:spcPts val="3600"/>
              </a:lnSpc>
            </a:pPr>
            <a:r>
              <a:rPr lang="en-US" sz="2400" spc="48">
                <a:solidFill>
                  <a:srgbClr val="191919"/>
                </a:solidFill>
                <a:latin typeface="Aileron"/>
              </a:rPr>
              <a:t> see: https://phirst.nihr.ac.uk/evaluations/evaluation-of-the-north-yorkshire-county-council-living-well-smokefree-service-a-hybrid-specialist-stop-smoking-service-offering-a-blend-of-face-to-face-and-remote-service-provision/</a:t>
            </a:r>
          </a:p>
          <a:p>
            <a:pPr algn="ctr">
              <a:lnSpc>
                <a:spcPts val="3600"/>
              </a:lnSpc>
            </a:pPr>
            <a:endParaRPr lang="en-US" sz="2400" spc="48">
              <a:solidFill>
                <a:srgbClr val="191919"/>
              </a:solidFill>
              <a:latin typeface="Aileron"/>
            </a:endParaRPr>
          </a:p>
          <a:p>
            <a:pPr algn="ctr">
              <a:lnSpc>
                <a:spcPts val="3600"/>
              </a:lnSpc>
            </a:pPr>
            <a:endParaRPr lang="en-US" sz="2400" spc="48">
              <a:solidFill>
                <a:srgbClr val="191919"/>
              </a:solidFill>
              <a:latin typeface="Aileron"/>
            </a:endParaRPr>
          </a:p>
          <a:p>
            <a:pPr algn="ctr">
              <a:lnSpc>
                <a:spcPts val="3600"/>
              </a:lnSpc>
            </a:pPr>
            <a:r>
              <a:rPr lang="en-US" sz="2400" spc="48">
                <a:solidFill>
                  <a:srgbClr val="191919"/>
                </a:solidFill>
                <a:latin typeface="Aileron"/>
              </a:rPr>
              <a:t>This project is funded by the National Institute of Health and Care Research (NIHR) [Public Health Research Programme (NIHR133202/PHIRST)]. The views expressed are those of the authors and not necessarily those of the NIHR or the Department of Health and Social Care</a:t>
            </a:r>
          </a:p>
          <a:p>
            <a:pPr algn="ctr">
              <a:lnSpc>
                <a:spcPts val="3600"/>
              </a:lnSpc>
            </a:pPr>
            <a:endParaRPr lang="en-US" sz="2400" spc="48">
              <a:solidFill>
                <a:srgbClr val="191919"/>
              </a:solidFill>
              <a:latin typeface="Aileron"/>
            </a:endParaRPr>
          </a:p>
        </p:txBody>
      </p:sp>
      <p:grpSp>
        <p:nvGrpSpPr>
          <p:cNvPr id="3" name="Group 3"/>
          <p:cNvGrpSpPr>
            <a:grpSpLocks noChangeAspect="1"/>
          </p:cNvGrpSpPr>
          <p:nvPr/>
        </p:nvGrpSpPr>
        <p:grpSpPr>
          <a:xfrm>
            <a:off x="0" y="9086606"/>
            <a:ext cx="5724522" cy="1209919"/>
            <a:chOff x="0" y="0"/>
            <a:chExt cx="4022522" cy="850189"/>
          </a:xfrm>
        </p:grpSpPr>
        <p:sp>
          <p:nvSpPr>
            <p:cNvPr id="4" name="Freeform 4"/>
            <p:cNvSpPr/>
            <p:nvPr/>
          </p:nvSpPr>
          <p:spPr>
            <a:xfrm>
              <a:off x="0" y="0"/>
              <a:ext cx="4022471" cy="850138"/>
            </a:xfrm>
            <a:custGeom>
              <a:avLst/>
              <a:gdLst/>
              <a:ahLst/>
              <a:cxnLst/>
              <a:rect l="l" t="t" r="r" b="b"/>
              <a:pathLst>
                <a:path w="4022471" h="850138">
                  <a:moveTo>
                    <a:pt x="0" y="0"/>
                  </a:moveTo>
                  <a:lnTo>
                    <a:pt x="0" y="850138"/>
                  </a:lnTo>
                  <a:lnTo>
                    <a:pt x="4022471" y="850138"/>
                  </a:lnTo>
                  <a:lnTo>
                    <a:pt x="4022471" y="0"/>
                  </a:lnTo>
                  <a:close/>
                </a:path>
              </a:pathLst>
            </a:custGeom>
            <a:blipFill>
              <a:blip r:embed="rId2"/>
              <a:stretch>
                <a:fillRect r="-1" b="-5"/>
              </a:stretch>
            </a:blipFill>
          </p:spPr>
        </p:sp>
      </p:grpSp>
    </p:spTree>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4341</Words>
  <Application>Microsoft Office PowerPoint</Application>
  <PresentationFormat>Custom</PresentationFormat>
  <Paragraphs>403</Paragraphs>
  <Slides>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Aileron Ultra-Bold</vt:lpstr>
      <vt:lpstr>Arial</vt:lpstr>
      <vt:lpstr>Lato</vt:lpstr>
      <vt:lpstr>Calibri</vt:lpstr>
      <vt:lpstr>Lato Bold</vt:lpstr>
      <vt:lpstr>Aileron Bold</vt:lpstr>
      <vt:lpstr>Lato Italics</vt:lpstr>
      <vt:lpstr>Aileron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Evaluation of the North Yorkshire Living Well Smokefree service Final Evaluation Report</dc:title>
  <cp:lastModifiedBy>Nicholas Woodrow</cp:lastModifiedBy>
  <cp:revision>5</cp:revision>
  <dcterms:created xsi:type="dcterms:W3CDTF">2006-08-16T00:00:00Z</dcterms:created>
  <dcterms:modified xsi:type="dcterms:W3CDTF">2023-11-08T09:48:07Z</dcterms:modified>
  <dc:identifier>DAFwGm5WWYM</dc:identifier>
</cp:coreProperties>
</file>